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379" r:id="rId5"/>
    <p:sldId id="2390" r:id="rId6"/>
    <p:sldId id="2391" r:id="rId7"/>
    <p:sldId id="272" r:id="rId8"/>
    <p:sldId id="2382" r:id="rId9"/>
    <p:sldId id="2397" r:id="rId10"/>
    <p:sldId id="258" r:id="rId11"/>
    <p:sldId id="259" r:id="rId12"/>
    <p:sldId id="260" r:id="rId13"/>
    <p:sldId id="2401" r:id="rId14"/>
    <p:sldId id="2384" r:id="rId15"/>
    <p:sldId id="262" r:id="rId16"/>
    <p:sldId id="2385" r:id="rId17"/>
    <p:sldId id="264" r:id="rId18"/>
    <p:sldId id="2386" r:id="rId19"/>
    <p:sldId id="261" r:id="rId20"/>
    <p:sldId id="2387" r:id="rId21"/>
    <p:sldId id="265" r:id="rId22"/>
    <p:sldId id="2393" r:id="rId23"/>
    <p:sldId id="263" r:id="rId24"/>
    <p:sldId id="2394" r:id="rId25"/>
    <p:sldId id="266" r:id="rId26"/>
    <p:sldId id="2395" r:id="rId27"/>
    <p:sldId id="269" r:id="rId28"/>
    <p:sldId id="2398" r:id="rId29"/>
    <p:sldId id="2392" r:id="rId30"/>
    <p:sldId id="2399" r:id="rId31"/>
    <p:sldId id="2376" r:id="rId32"/>
    <p:sldId id="2400" r:id="rId33"/>
    <p:sldId id="2381" r:id="rId34"/>
    <p:sldId id="2402" r:id="rId35"/>
    <p:sldId id="2403" r:id="rId36"/>
    <p:sldId id="2396" r:id="rId37"/>
  </p:sldIdLst>
  <p:sldSz cx="12192000" cy="6858000"/>
  <p:notesSz cx="6888163" cy="100187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DF60487-DA83-4D24-B0A8-C3493C1D3F96}">
          <p14:sldIdLst>
            <p14:sldId id="2379"/>
            <p14:sldId id="2390"/>
            <p14:sldId id="2391"/>
            <p14:sldId id="272"/>
            <p14:sldId id="2382"/>
            <p14:sldId id="2397"/>
            <p14:sldId id="258"/>
            <p14:sldId id="259"/>
            <p14:sldId id="260"/>
            <p14:sldId id="2401"/>
          </p14:sldIdLst>
        </p14:section>
        <p14:section name="Sección sin título" id="{923C670B-1578-4718-BEBD-68E2D2D9105C}">
          <p14:sldIdLst>
            <p14:sldId id="2384"/>
            <p14:sldId id="262"/>
            <p14:sldId id="2385"/>
            <p14:sldId id="264"/>
            <p14:sldId id="2386"/>
            <p14:sldId id="261"/>
            <p14:sldId id="2387"/>
            <p14:sldId id="265"/>
            <p14:sldId id="2393"/>
            <p14:sldId id="263"/>
            <p14:sldId id="2394"/>
            <p14:sldId id="266"/>
            <p14:sldId id="2395"/>
            <p14:sldId id="269"/>
            <p14:sldId id="2398"/>
            <p14:sldId id="2392"/>
            <p14:sldId id="2399"/>
            <p14:sldId id="2376"/>
            <p14:sldId id="2400"/>
            <p14:sldId id="2381"/>
            <p14:sldId id="2402"/>
            <p14:sldId id="2403"/>
            <p14:sldId id="23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67219" autoAdjust="0"/>
  </p:normalViewPr>
  <p:slideViewPr>
    <p:cSldViewPr snapToGrid="0">
      <p:cViewPr varScale="1">
        <p:scale>
          <a:sx n="50" d="100"/>
          <a:sy n="50" d="100"/>
        </p:scale>
        <p:origin x="16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0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E793192-3A91-4631-A345-D1913616F220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0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0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FBA9B36-1D0B-44A8-8466-9A9E7FA1D1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7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menteesmaravillosa.com/la-humildad-que-nace-del-corazo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360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63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VIVO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20383-16DE-4C92-86A1-DBC528A700F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58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¿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20383-16DE-4C92-86A1-DBC528A700F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392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También quiero trasmitiros cómo he vivido yo personalmente la experiencia pensando en ti</a:t>
            </a:r>
          </a:p>
          <a:p>
            <a:endParaRPr lang="es-ES" dirty="0"/>
          </a:p>
          <a:p>
            <a:r>
              <a:rPr lang="es-ES" dirty="0"/>
              <a:t>Ha estado lleno de aprendizajes. Aprendizajes que parten de la generosidad de los jóvenes que han venido a los talleres a compartir sus propias experiencias personales con nosotros.  </a:t>
            </a:r>
          </a:p>
          <a:p>
            <a:endParaRPr lang="es-ES" dirty="0"/>
          </a:p>
          <a:p>
            <a:r>
              <a:rPr lang="es-ES" dirty="0"/>
              <a:t>Quiero agradecerles a los jóvenes </a:t>
            </a:r>
          </a:p>
          <a:p>
            <a:r>
              <a:rPr lang="es-ES" dirty="0"/>
              <a:t>Su continua implicación y colaboración para la buena marcha del Taller convirtiéndolo en una experiencia valiosa para todos y todos que hemos participado. </a:t>
            </a:r>
          </a:p>
          <a:p>
            <a:r>
              <a:rPr lang="es-ES" dirty="0"/>
              <a:t>También  su esfuerzo por reflexionar sobre cuestiones que no resultan tan evidentes </a:t>
            </a:r>
          </a:p>
          <a:p>
            <a:pPr defTabSz="966155" fontAlgn="base"/>
            <a:r>
              <a:rPr lang="es-ES" b="0" i="0" dirty="0">
                <a:solidFill>
                  <a:srgbClr val="414141"/>
                </a:solidFill>
                <a:effectLst/>
                <a:latin typeface="Inter"/>
              </a:rPr>
              <a:t>Agradecer personalmente la confianza que han depositado en mi en el SIAJ de Getafe porque </a:t>
            </a:r>
            <a:r>
              <a:rPr lang="es-ES" b="1" i="0" dirty="0">
                <a:solidFill>
                  <a:srgbClr val="414141"/>
                </a:solidFill>
                <a:effectLst/>
                <a:latin typeface="Inter"/>
              </a:rPr>
              <a:t>Cuando pedimos ayuda también estamos dando un voto de confianza a la otra persona.</a:t>
            </a:r>
            <a:endParaRPr lang="es-ES" dirty="0"/>
          </a:p>
          <a:p>
            <a:pPr algn="l" fontAlgn="base"/>
            <a:r>
              <a:rPr lang="es-ES" b="1" i="0" dirty="0">
                <a:solidFill>
                  <a:srgbClr val="414141"/>
                </a:solidFill>
                <a:effectLst/>
                <a:latin typeface="inherit"/>
              </a:rPr>
              <a:t>Pedir ayuda nos hace más honestos,</a:t>
            </a:r>
            <a:r>
              <a:rPr lang="es-ES" b="0" i="0" dirty="0">
                <a:solidFill>
                  <a:srgbClr val="414141"/>
                </a:solidFill>
                <a:effectLst/>
                <a:latin typeface="Inter"/>
              </a:rPr>
              <a:t> porque </a:t>
            </a:r>
            <a:r>
              <a:rPr lang="es-ES" b="1" i="0" dirty="0">
                <a:solidFill>
                  <a:srgbClr val="414141"/>
                </a:solidFill>
                <a:effectLst/>
                <a:latin typeface="inherit"/>
              </a:rPr>
              <a:t>tiene que ver con el reconocimiento de las propias limitaciones</a:t>
            </a:r>
            <a:r>
              <a:rPr lang="es-ES" b="0" i="0" dirty="0">
                <a:solidFill>
                  <a:srgbClr val="414141"/>
                </a:solidFill>
                <a:effectLst/>
                <a:latin typeface="Inter"/>
              </a:rPr>
              <a:t>, </a:t>
            </a:r>
            <a:r>
              <a:rPr lang="es-ES" b="1" i="0" dirty="0">
                <a:solidFill>
                  <a:srgbClr val="414141"/>
                </a:solidFill>
                <a:effectLst/>
                <a:latin typeface="inherit"/>
              </a:rPr>
              <a:t>la </a:t>
            </a:r>
            <a:r>
              <a:rPr lang="es-ES" b="1" i="0" u="none" strike="noStrike" dirty="0">
                <a:solidFill>
                  <a:srgbClr val="65BAA6"/>
                </a:solidFill>
                <a:effectLst/>
                <a:latin typeface="inherit"/>
                <a:hlinkClick r:id="rId3"/>
              </a:rPr>
              <a:t>humildad</a:t>
            </a:r>
            <a:r>
              <a:rPr lang="es-ES" b="1" i="0" dirty="0">
                <a:solidFill>
                  <a:srgbClr val="414141"/>
                </a:solidFill>
                <a:effectLst/>
                <a:latin typeface="inherit"/>
              </a:rPr>
              <a:t> y la valentía</a:t>
            </a:r>
            <a:r>
              <a:rPr lang="es-ES" b="0" i="0" dirty="0">
                <a:solidFill>
                  <a:srgbClr val="414141"/>
                </a:solidFill>
                <a:effectLst/>
                <a:latin typeface="Inter"/>
              </a:rPr>
              <a:t>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38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832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340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79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Potenciar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esa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escucha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para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convertirlo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un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espacio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escucha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active que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permite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indagar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(a que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refieres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con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eso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Prestar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atencion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además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mostramos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interés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la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otra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personas a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través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señales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Nuestra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atención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está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plenamente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la persona que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tenemos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enfrente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estamos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concentrados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escuchar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al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otro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observamos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las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señales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que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emite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través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del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lenguaje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no verbal y lo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acompañamos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emoción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Sin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juzgar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sin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aconsejar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sin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hablar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nosotros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…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simplemente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estamos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r>
              <a:rPr lang="es-ES" dirty="0"/>
              <a:t>Los gestos corporales y las expresiones faciales nos darán muchas pistas sobre las emociones, deseos, actitudes y sentimientos de nuestro interlocutor.</a:t>
            </a:r>
          </a:p>
          <a:p>
            <a:r>
              <a:rPr lang="es-ES" dirty="0"/>
              <a:t>El tono, la intensidad y el ritmo nos darán pistas claves sobre el estado anímico de la otras personas. Las asesoría nos permiten observar a las personas.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3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Programa que recoge las propuestas juveniles que posteriormente y en función de las mas solicitadas trasladaran al </a:t>
            </a:r>
            <a:r>
              <a:rPr lang="es-ES" b="1" dirty="0"/>
              <a:t>gobierno municipal para llevarlas a cabo.</a:t>
            </a:r>
          </a:p>
          <a:p>
            <a:endParaRPr lang="es-ES" dirty="0"/>
          </a:p>
          <a:p>
            <a:r>
              <a:rPr lang="es-ES" dirty="0"/>
              <a:t>EMPLEO</a:t>
            </a:r>
          </a:p>
          <a:p>
            <a:r>
              <a:rPr lang="es-ES" dirty="0"/>
              <a:t>VIVIENDA</a:t>
            </a:r>
          </a:p>
          <a:p>
            <a:r>
              <a:rPr lang="es-ES" dirty="0"/>
              <a:t>OCIO</a:t>
            </a:r>
          </a:p>
          <a:p>
            <a:r>
              <a:rPr lang="es-ES" dirty="0"/>
              <a:t>MOVILIDAD</a:t>
            </a:r>
          </a:p>
          <a:p>
            <a:r>
              <a:rPr lang="es-ES" dirty="0"/>
              <a:t>INNOVACION</a:t>
            </a:r>
          </a:p>
          <a:p>
            <a:r>
              <a:rPr lang="es-ES" dirty="0"/>
              <a:t>VOLUNTARIADO</a:t>
            </a:r>
          </a:p>
          <a:p>
            <a:r>
              <a:rPr lang="es-ES" dirty="0"/>
              <a:t>SALUD….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40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868686"/>
                </a:solidFill>
                <a:effectLst/>
                <a:latin typeface="Open Sans" panose="020B0606030504020204" pitchFamily="34" charset="0"/>
              </a:rPr>
              <a:t>La Asesoría Jurídica asesora y ayuda con cualquier consulta legal, laboral, o de cualquier otro tema jurídico.</a:t>
            </a:r>
          </a:p>
          <a:p>
            <a:endParaRPr lang="es-ES" b="0" i="0" dirty="0">
              <a:solidFill>
                <a:srgbClr val="868686"/>
              </a:solidFill>
              <a:effectLst/>
              <a:latin typeface="Open Sans" panose="020B0606030504020204" pitchFamily="34" charset="0"/>
            </a:endParaRPr>
          </a:p>
          <a:p>
            <a:r>
              <a:rPr lang="es-ES" dirty="0"/>
              <a:t>La Asesoría de Estudios y Profesiones permite asesorar a los jóvenes sobre cualquier duda o tema relacionado con la formación académica (universidad, ciclos formativos, bachillerato, convalidaciones, academias, etc.) o relacionado con la orientación profesional.</a:t>
            </a:r>
          </a:p>
          <a:p>
            <a:endParaRPr lang="es-ES" dirty="0"/>
          </a:p>
          <a:p>
            <a:r>
              <a:rPr lang="es-ES" b="0" i="0" dirty="0">
                <a:solidFill>
                  <a:srgbClr val="868686"/>
                </a:solidFill>
                <a:effectLst/>
                <a:latin typeface="Open Sans" panose="020B0606030504020204" pitchFamily="34" charset="0"/>
              </a:rPr>
              <a:t>La Asesoría de Empleo surge para dar apoyo ante el actual panorama de inestabilidad e incertidumbre laboral. Desde el apoyo a la motivación en la búsqueda de empleo, a la orientación y revisión de su proceso de búsqueda, formación e información del mercado de trabajo.</a:t>
            </a:r>
          </a:p>
          <a:p>
            <a:endParaRPr lang="es-ES" b="0" i="0" dirty="0">
              <a:solidFill>
                <a:srgbClr val="868686"/>
              </a:solidFill>
              <a:effectLst/>
              <a:latin typeface="Open Sans" panose="020B0606030504020204" pitchFamily="34" charset="0"/>
            </a:endParaRPr>
          </a:p>
          <a:p>
            <a:r>
              <a:rPr lang="es-ES" b="0" i="0" dirty="0">
                <a:solidFill>
                  <a:srgbClr val="868686"/>
                </a:solidFill>
                <a:effectLst/>
                <a:latin typeface="Open Sans" panose="020B0606030504020204" pitchFamily="34" charset="0"/>
              </a:rPr>
              <a:t>La </a:t>
            </a:r>
            <a:r>
              <a:rPr lang="es-ES" b="1" i="0" dirty="0">
                <a:solidFill>
                  <a:srgbClr val="868686"/>
                </a:solidFill>
                <a:effectLst/>
                <a:latin typeface="Open Sans" panose="020B0606030504020204" pitchFamily="34" charset="0"/>
              </a:rPr>
              <a:t>Asesoría </a:t>
            </a:r>
            <a:r>
              <a:rPr lang="es-ES" b="1" i="0" dirty="0" err="1">
                <a:solidFill>
                  <a:srgbClr val="868686"/>
                </a:solidFill>
                <a:effectLst/>
                <a:latin typeface="Open Sans" panose="020B0606030504020204" pitchFamily="34" charset="0"/>
              </a:rPr>
              <a:t>Psicopersonal</a:t>
            </a:r>
            <a:r>
              <a:rPr lang="es-ES" b="0" i="0" dirty="0">
                <a:solidFill>
                  <a:srgbClr val="868686"/>
                </a:solidFill>
                <a:effectLst/>
                <a:latin typeface="Open Sans" panose="020B0606030504020204" pitchFamily="34" charset="0"/>
              </a:rPr>
              <a:t> está destinada a jóvenes que necesiten un espacio de escucha, ayuda, apoyo emocional y orientación. Atendiendo sus dudas y dificultades personales relacionadas con su desarrollo personal.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54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s-ES" dirty="0"/>
              <a:t>Las asesoría nos permiten observar a las personas.</a:t>
            </a:r>
          </a:p>
          <a:p>
            <a:pPr defTabSz="966155">
              <a:defRPr/>
            </a:pP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Potenciar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ese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esacion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escucha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para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convertirlo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un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espacio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escucha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active que no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permite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indagar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(a que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refieres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con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eso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observer e </a:t>
            </a:r>
            <a:r>
              <a:rPr lang="en-US" altLang="ca-ES" sz="13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indagar</a:t>
            </a:r>
            <a:r>
              <a:rPr lang="en-US" altLang="ca-ES" sz="13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juzgar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sin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aconsejar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sin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hablar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nosotros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…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simplemente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a-ES" sz="13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estamos</a:t>
            </a:r>
            <a:r>
              <a:rPr lang="en-US" altLang="ca-ES" sz="13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91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ALBA , una de la jóvenes que colabora como corresponsal nos va a explicar en qué consiste.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18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ALBA , una de la jóvenes que colabora como corresponsal nos va a explicar en qué consiste.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695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7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A9B36-1D0B-44A8-8466-9A9E7FA1D1E5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6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394DA-FEC2-32AA-79B3-7673F4EEA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CCFC0F-90D2-A08B-1368-FB83A1D60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E48429-7816-1BAD-ADFF-0A112395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DDDD9-A061-6D88-6F09-5A573D2C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D6E214-5DE1-72F9-E006-6C0083D3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09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95AE5-8DA4-4B1C-C1AE-9D24541E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8547EA-3DE2-97F0-E89B-D0971962C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D78BC-800C-5EFD-F459-758ADAF3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DA5129-24CC-ACAD-AEAD-E94EFB97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DCF6F-2FC1-F458-A7CE-F468199C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43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67F42-6431-0CE5-BE6D-8A21043EB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71C696-3426-6C0E-0B0C-BAA9450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3D95B4-0B1D-B362-3980-0EBDF689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8A522A-AB21-86E7-AB36-48310C90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5F5B5E-C1A4-D777-2512-FA21CED2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90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2F43E-CC58-76EA-4CE4-58F28911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7597E3-2727-A00A-D135-33BDB1E9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A5F102-0AD9-0DB5-5613-98813383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68D774-B303-D1F8-0DCA-57E98770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87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DBD2A-4FA6-3F18-B784-9E46FB0A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2E79D-04FE-FD52-340F-B229E1AF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E1360-B02C-E81C-C84B-3267077C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DFF7A-D2C0-60D5-058B-C38B8BE5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622307-A235-CDDB-92AD-62063931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9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B4E97-8E47-CB32-8A60-F05A467C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2D11F4-1A61-0286-7620-4F9E8488B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652BC5-29FD-ADE7-5CB7-A875528D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0535A6-02E6-9001-395E-9A11A4B0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759311-D31B-D7DD-39AA-BB924412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25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8799E-3AD1-2094-24A0-41D258C4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028880-CA39-0E99-BEB1-66C9015D6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123BCD-8A24-6B9A-E3C2-2FBD4B145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3A4F77-5F15-1AE5-CD0C-98EAB651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40068C-F30B-69E4-9646-5341284A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5833F2-4FD1-19C4-4A37-1783F07B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63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C9FB-9FE3-3902-5BD5-44A6E3A4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B9808-549F-FC85-6F8A-43B404EE8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D6116-9782-4E63-3958-8F5F0770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C2854-84C0-B40A-A2F0-E429451D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C55D3B-198F-3B90-A05D-A28C2A012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8536CF-D368-DD46-C7B0-B9F41AE0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571C29-DF66-47E3-D4CD-5ED45FF6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DE3A7-371F-4E17-04DC-1CDADF65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98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42F03-BBAE-1BAF-99E4-23CAFC02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340673-0807-5A17-6C58-A192D479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6FA1E7-D272-4DF0-074D-25FF62AB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8AF423-10ED-EA5D-A1AC-302A13CC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69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4FE548-7417-EEF6-BBF2-CCC7C187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D0B723-EEBC-810C-1674-62C20F41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961C8-3B8E-5F4E-0154-2352F5A2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69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603EF-99C1-128F-6F22-D0AC0FFA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3ABBBF-769E-F98C-70C8-AEA9EB89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5D0117-BB38-57C6-7A2F-FD4DD960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D49CCA-EAAF-B2C5-B816-71F27E2F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2EA35-86A1-FECB-01E0-466D9EDE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C0B35C-DE9F-073C-747C-9F3D71FA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14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E35DF-67C5-F2BD-9052-C6066387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5B04AE-AED2-6769-B77C-EAC6D47F7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C3CC54-EEFF-D5FD-3FB1-4D50C987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72207A-2BEA-C0AB-AFA5-4AF698C9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6F72DC-BADE-0511-4949-0E9830B2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BD1C8E-85AE-7720-6C29-7952E121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2A5392-1EB5-9254-6DF6-60EE6BFF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FCF16A-5311-7684-31EE-24E06B8D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49F85-BD5F-10FC-1594-E8968E8E9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E7A0-D2A3-4CFB-B5D8-75C3AED13E86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EF05-1320-E9AB-5C0A-FC323005F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FDBF9-FE8E-3FCF-C65D-614466A42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21E6-6661-4B94-8CE0-9ADAB7FDF96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EA2A29-A8AC-B25D-FD59-820FEEEB8BF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2_EJEMPLO%20IKIGAI.mp4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3_VALORACION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amenteesmaravillosa.com/la-humildad-que-nace-del-corazo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1_ALBA%20QUE%20ES%20PENSANDO%20EN%20TI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D86029-CEF9-419B-907E-5C392EDA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41" y="1868403"/>
            <a:ext cx="9728918" cy="27565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F7CFA0-4B87-43E4-989C-A68CE5714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3" y="6144324"/>
            <a:ext cx="1169882" cy="55569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162FC59-9D43-4165-8FA9-6DB1C0BC522C}"/>
              </a:ext>
            </a:extLst>
          </p:cNvPr>
          <p:cNvSpPr/>
          <p:nvPr/>
        </p:nvSpPr>
        <p:spPr>
          <a:xfrm>
            <a:off x="1661455" y="6144324"/>
            <a:ext cx="2057105" cy="533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152698-AA2A-4EAC-BB1D-DF0D16A91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5" y="6050237"/>
            <a:ext cx="1992254" cy="6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D86029-CEF9-419B-907E-5C392EDA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41" y="879358"/>
            <a:ext cx="9728918" cy="27565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F7CFA0-4B87-43E4-989C-A68CE5714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3" y="6144324"/>
            <a:ext cx="1169882" cy="55569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162FC59-9D43-4165-8FA9-6DB1C0BC522C}"/>
              </a:ext>
            </a:extLst>
          </p:cNvPr>
          <p:cNvSpPr/>
          <p:nvPr/>
        </p:nvSpPr>
        <p:spPr>
          <a:xfrm>
            <a:off x="1661455" y="6144324"/>
            <a:ext cx="2057105" cy="533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152698-AA2A-4EAC-BB1D-DF0D16A91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5" y="6050237"/>
            <a:ext cx="1992254" cy="64978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86EAF18-4B19-FE8A-7FB3-4504E5934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027784"/>
            <a:ext cx="1051560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3600" b="1" i="1" dirty="0">
                <a:solidFill>
                  <a:srgbClr val="FF6699"/>
                </a:solidFill>
                <a:latin typeface="+mn-lt"/>
                <a:ea typeface="+mn-ea"/>
                <a:cs typeface="+mn-cs"/>
              </a:rPr>
              <a:t>¿Por qué eso temas y no otros?</a:t>
            </a:r>
            <a:endParaRPr lang="es-ES" sz="3600" i="1" dirty="0"/>
          </a:p>
        </p:txBody>
      </p:sp>
    </p:spTree>
    <p:extLst>
      <p:ext uri="{BB962C8B-B14F-4D97-AF65-F5344CB8AC3E}">
        <p14:creationId xmlns:p14="http://schemas.microsoft.com/office/powerpoint/2010/main" val="28393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8" y="949983"/>
            <a:ext cx="6856363" cy="4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4D7716-1545-7A9C-572C-6F5FEB08F9F7}"/>
              </a:ext>
            </a:extLst>
          </p:cNvPr>
          <p:cNvSpPr txBox="1"/>
          <p:nvPr/>
        </p:nvSpPr>
        <p:spPr>
          <a:xfrm>
            <a:off x="272499" y="1362257"/>
            <a:ext cx="4680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No sé muy bien por dónde tirar en este momento…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Me siento un poco perdido o perdida…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Creo que me he equivocado con lo que he elegido para estudiar…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A mi esto que estoy estudiando no me gusta, imaginaba que era de otra manera…</a:t>
            </a:r>
          </a:p>
        </p:txBody>
      </p:sp>
    </p:spTree>
    <p:extLst>
      <p:ext uri="{BB962C8B-B14F-4D97-AF65-F5344CB8AC3E}">
        <p14:creationId xmlns:p14="http://schemas.microsoft.com/office/powerpoint/2010/main" val="23976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A0C4EC-65B6-8A50-BB0A-FD0D6F188F83}"/>
              </a:ext>
            </a:extLst>
          </p:cNvPr>
          <p:cNvSpPr txBox="1"/>
          <p:nvPr/>
        </p:nvSpPr>
        <p:spPr>
          <a:xfrm>
            <a:off x="1083642" y="713444"/>
            <a:ext cx="9037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/>
          </a:p>
          <a:p>
            <a:pPr algn="ctr"/>
            <a:r>
              <a:rPr lang="es-ES" sz="3600" b="1" dirty="0">
                <a:solidFill>
                  <a:srgbClr val="00B0F0"/>
                </a:solidFill>
              </a:rPr>
              <a:t>“Cómo ser mi propio coach” (septiembre)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B0B02E-C2E0-6581-AB63-C47A630D2A80}"/>
              </a:ext>
            </a:extLst>
          </p:cNvPr>
          <p:cNvSpPr txBox="1"/>
          <p:nvPr/>
        </p:nvSpPr>
        <p:spPr>
          <a:xfrm>
            <a:off x="834887" y="1975585"/>
            <a:ext cx="9535495" cy="173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cs typeface="Arial" panose="020B0604020202020204" pitchFamily="34" charset="0"/>
              </a:rPr>
              <a:t>¿Y si perseguir tus “sueños” no es algo inalcanzable?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cs typeface="Arial" panose="020B0604020202020204" pitchFamily="34" charset="0"/>
              </a:rPr>
              <a:t>¿Te ayudaría definir tus objetivos vitales más importantes, para poder enfocarte en ellos?.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cs typeface="Arial" panose="020B0604020202020204" pitchFamily="34" charset="0"/>
              </a:rPr>
              <a:t>¿Te gustaría aprender a planificar y organizar tu tiempo y revisar tus objetivos?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cs typeface="Arial" panose="020B0604020202020204" pitchFamily="34" charset="0"/>
              </a:rPr>
              <a:t>¿Quieres cultivar una actitud positiva para cuando te atasques en el camino?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8D847C-9666-52C3-0F59-6DF6554B12C4}"/>
              </a:ext>
            </a:extLst>
          </p:cNvPr>
          <p:cNvSpPr txBox="1"/>
          <p:nvPr/>
        </p:nvSpPr>
        <p:spPr>
          <a:xfrm>
            <a:off x="4224425" y="3794090"/>
            <a:ext cx="338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1" kern="5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…soy el dueño de mi destino, soy el capitán de mi alma…</a:t>
            </a:r>
            <a:endParaRPr lang="es-ES" sz="1200" b="1" i="0" dirty="0">
              <a:solidFill>
                <a:srgbClr val="524D66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8" y="949983"/>
            <a:ext cx="6856363" cy="4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4D7716-1545-7A9C-572C-6F5FEB08F9F7}"/>
              </a:ext>
            </a:extLst>
          </p:cNvPr>
          <p:cNvSpPr txBox="1"/>
          <p:nvPr/>
        </p:nvSpPr>
        <p:spPr>
          <a:xfrm>
            <a:off x="541176" y="1542576"/>
            <a:ext cx="45219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Estoy atravesando una situación difícil…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He suspendido por tercera vez la misma asignatura… 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Lo he dejado con mi chico y lo estoy pasando fatal…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No me hacen caso en el instituto me siento aislada, no tenida en cuenta…</a:t>
            </a:r>
          </a:p>
        </p:txBody>
      </p:sp>
    </p:spTree>
    <p:extLst>
      <p:ext uri="{BB962C8B-B14F-4D97-AF65-F5344CB8AC3E}">
        <p14:creationId xmlns:p14="http://schemas.microsoft.com/office/powerpoint/2010/main" val="10684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E5D52F-F92A-4E71-EBA1-E3A17E0119D8}"/>
              </a:ext>
            </a:extLst>
          </p:cNvPr>
          <p:cNvSpPr txBox="1"/>
          <p:nvPr/>
        </p:nvSpPr>
        <p:spPr>
          <a:xfrm>
            <a:off x="381690" y="1039884"/>
            <a:ext cx="10857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</a:rPr>
              <a:t>“Cómo afrontar las trabas cotidianas: herramientas para el día a día” (octubre)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918EAE-9C63-2A4D-9455-850555FE8349}"/>
              </a:ext>
            </a:extLst>
          </p:cNvPr>
          <p:cNvSpPr txBox="1"/>
          <p:nvPr/>
        </p:nvSpPr>
        <p:spPr>
          <a:xfrm>
            <a:off x="885410" y="1814895"/>
            <a:ext cx="10421179" cy="2540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800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 gustaría…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S" sz="1800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Recuperarte mejor de las situaciones complicadas a las que te enfrentes?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¿Ut</a:t>
            </a:r>
            <a:r>
              <a:rPr lang="es-ES" sz="1800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ilizar esas experiencias difíciles para ser una persona mejor? </a:t>
            </a:r>
          </a:p>
          <a:p>
            <a:pPr algn="just"/>
            <a:r>
              <a:rPr lang="es-ES" dirty="0"/>
              <a:t>¿Saber que hacer para adatarte a situaciones adversas y salir con más fuerza?.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1CB0BA-74CA-CF5A-2763-7E8CF1F32AC9}"/>
              </a:ext>
            </a:extLst>
          </p:cNvPr>
          <p:cNvSpPr txBox="1"/>
          <p:nvPr/>
        </p:nvSpPr>
        <p:spPr>
          <a:xfrm>
            <a:off x="3707985" y="3866965"/>
            <a:ext cx="3707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1" kern="5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Ser desafiado es inevitable, ser derrotado es opcional</a:t>
            </a:r>
            <a:r>
              <a:rPr lang="es-ES" dirty="0"/>
              <a:t> </a:t>
            </a:r>
          </a:p>
          <a:p>
            <a:pPr algn="ctr"/>
            <a:r>
              <a:rPr lang="es-ES" sz="1200" dirty="0"/>
              <a:t>Roger Crawford</a:t>
            </a:r>
          </a:p>
        </p:txBody>
      </p:sp>
    </p:spTree>
    <p:extLst>
      <p:ext uri="{BB962C8B-B14F-4D97-AF65-F5344CB8AC3E}">
        <p14:creationId xmlns:p14="http://schemas.microsoft.com/office/powerpoint/2010/main" val="34267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8" y="949983"/>
            <a:ext cx="6856363" cy="4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4D7716-1545-7A9C-572C-6F5FEB08F9F7}"/>
              </a:ext>
            </a:extLst>
          </p:cNvPr>
          <p:cNvSpPr txBox="1"/>
          <p:nvPr/>
        </p:nvSpPr>
        <p:spPr>
          <a:xfrm>
            <a:off x="272499" y="1120705"/>
            <a:ext cx="4790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Tengo mucho estrés por los exámenes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Siento angustia ante el examen de este jueves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Ma van a suspender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La química se me da fatal y me pongo muy nervioso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No me da tiempo a estudiar</a:t>
            </a:r>
          </a:p>
        </p:txBody>
      </p:sp>
    </p:spTree>
    <p:extLst>
      <p:ext uri="{BB962C8B-B14F-4D97-AF65-F5344CB8AC3E}">
        <p14:creationId xmlns:p14="http://schemas.microsoft.com/office/powerpoint/2010/main" val="31889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CA96FC-8A03-6BA6-E66A-6A0549E17C42}"/>
              </a:ext>
            </a:extLst>
          </p:cNvPr>
          <p:cNvSpPr txBox="1"/>
          <p:nvPr/>
        </p:nvSpPr>
        <p:spPr>
          <a:xfrm>
            <a:off x="-119270" y="723866"/>
            <a:ext cx="11396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solidFill>
                <a:srgbClr val="00B0F0"/>
              </a:solidFill>
            </a:endParaRPr>
          </a:p>
          <a:p>
            <a:pPr algn="ctr"/>
            <a:r>
              <a:rPr lang="es-ES" sz="2800" b="1" dirty="0">
                <a:solidFill>
                  <a:srgbClr val="00B0F0"/>
                </a:solidFill>
              </a:rPr>
              <a:t>“Cómo gestionar la ansiedad ante los exámenes” (noviembre)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99F0FB-E420-73C0-2111-66734EB57224}"/>
              </a:ext>
            </a:extLst>
          </p:cNvPr>
          <p:cNvSpPr txBox="1"/>
          <p:nvPr/>
        </p:nvSpPr>
        <p:spPr>
          <a:xfrm>
            <a:off x="4402584" y="3316775"/>
            <a:ext cx="38535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1" kern="5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vida es como un viaje por la mar: hay días de calma y días de borrasca; lo importante es ser un buen capitán de nuestro barco.</a:t>
            </a:r>
          </a:p>
          <a:p>
            <a:pPr algn="ctr"/>
            <a:r>
              <a:rPr lang="es-ES" sz="1200" kern="50" dirty="0">
                <a:latin typeface="Calibri" panose="020F0502020204030204" pitchFamily="34" charset="0"/>
                <a:cs typeface="Arial" panose="020B0604020202020204" pitchFamily="34" charset="0"/>
              </a:rPr>
              <a:t>Jacinto Benavente</a:t>
            </a:r>
            <a:endParaRPr lang="es-ES" sz="1200" b="1" i="0" dirty="0">
              <a:solidFill>
                <a:srgbClr val="524D66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C59C3394-5148-C63C-43E4-EBAD74D71930}"/>
              </a:ext>
            </a:extLst>
          </p:cNvPr>
          <p:cNvSpPr/>
          <p:nvPr/>
        </p:nvSpPr>
        <p:spPr>
          <a:xfrm>
            <a:off x="675861" y="1677973"/>
            <a:ext cx="10389704" cy="1601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1"/>
              </a:spcAft>
              <a:buNone/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¿Sientes que no ves compensados tus esfuerzos de estudio por los nervios que tienes cuando enfrentas un examen?.</a:t>
            </a: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buNone/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¿En situaciones de examen, </a:t>
            </a:r>
            <a:r>
              <a:rPr lang="es-ES" spc="-1" dirty="0">
                <a:solidFill>
                  <a:srgbClr val="000000"/>
                </a:solidFill>
                <a:latin typeface="Calibri"/>
                <a:ea typeface="Times New Roman"/>
              </a:rPr>
              <a:t>los nervios son intensos y que temes que te jueguen una mala pasada?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1"/>
              </a:spcAft>
              <a:buNone/>
            </a:pPr>
            <a:r>
              <a:rPr lang="es-ES" spc="-1" dirty="0">
                <a:solidFill>
                  <a:srgbClr val="000000"/>
                </a:solidFill>
                <a:latin typeface="Calibri"/>
              </a:rPr>
              <a:t>¿Te gustaría 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afrontar tus exámenes con mayor seguridad, calma y concentración?. </a:t>
            </a:r>
            <a:endParaRPr lang="es-E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0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8" y="949983"/>
            <a:ext cx="6856363" cy="4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4D7716-1545-7A9C-572C-6F5FEB08F9F7}"/>
              </a:ext>
            </a:extLst>
          </p:cNvPr>
          <p:cNvSpPr txBox="1"/>
          <p:nvPr/>
        </p:nvSpPr>
        <p:spPr>
          <a:xfrm>
            <a:off x="570673" y="1562533"/>
            <a:ext cx="40013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Soy muy buena siendo negativa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Tiro la toalla porque hay cosas que se me “hacen bola”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Siempre pienso en lo peor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Me gustaría ser más optimista y tener más esperanza</a:t>
            </a:r>
          </a:p>
          <a:p>
            <a:pPr algn="ctr"/>
            <a:endParaRPr lang="es-ES" sz="2400" i="1" dirty="0"/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077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A9F62C-F660-E77A-134F-69055D610B01}"/>
              </a:ext>
            </a:extLst>
          </p:cNvPr>
          <p:cNvSpPr txBox="1"/>
          <p:nvPr/>
        </p:nvSpPr>
        <p:spPr>
          <a:xfrm>
            <a:off x="5342317" y="3842816"/>
            <a:ext cx="3475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b="1" i="1" kern="5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optimismo es la fe que conduce al logro; nada puede realizarse sin esperanza.</a:t>
            </a:r>
          </a:p>
          <a:p>
            <a:pPr algn="ctr" fontAlgn="base"/>
            <a:r>
              <a:rPr lang="es-ES" sz="1200" dirty="0"/>
              <a:t>Hellen Keller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F73145-B48F-7C21-CF16-68D1A691FA69}"/>
              </a:ext>
            </a:extLst>
          </p:cNvPr>
          <p:cNvSpPr txBox="1"/>
          <p:nvPr/>
        </p:nvSpPr>
        <p:spPr>
          <a:xfrm>
            <a:off x="1275591" y="1357264"/>
            <a:ext cx="8133452" cy="277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es-ES" dirty="0"/>
          </a:p>
          <a:p>
            <a:pPr algn="just" fontAlgn="base"/>
            <a:r>
              <a:rPr lang="es-ES" dirty="0"/>
              <a:t>Te gustaría…</a:t>
            </a:r>
          </a:p>
          <a:p>
            <a:pPr algn="just" fontAlgn="base"/>
            <a:endParaRPr lang="es-ES" dirty="0"/>
          </a:p>
          <a:p>
            <a:pPr algn="just" fontAlgn="base"/>
            <a:r>
              <a:rPr lang="es-ES" dirty="0"/>
              <a:t>¿Aprender a ser más optimista? </a:t>
            </a:r>
          </a:p>
          <a:p>
            <a:pPr algn="just" fontAlgn="base"/>
            <a:endParaRPr lang="es-ES" dirty="0"/>
          </a:p>
          <a:p>
            <a:pPr algn="just" fontAlgn="base"/>
            <a:r>
              <a:rPr lang="es-ES" dirty="0"/>
              <a:t>¿Verte con más capacidad para afrontar los conflictos de tu vida?</a:t>
            </a:r>
          </a:p>
          <a:p>
            <a:pPr algn="just" fontAlgn="base"/>
            <a:endParaRPr lang="es-ES" dirty="0"/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¿No ser tan catastrofista con lo que te toca vivir? </a:t>
            </a: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¿Llevar mejor las situaciones difíciles?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0ECDC1-712F-717F-A432-5E267D10AF4E}"/>
              </a:ext>
            </a:extLst>
          </p:cNvPr>
          <p:cNvSpPr txBox="1"/>
          <p:nvPr/>
        </p:nvSpPr>
        <p:spPr>
          <a:xfrm>
            <a:off x="864870" y="1095654"/>
            <a:ext cx="948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800" b="1" dirty="0">
                <a:solidFill>
                  <a:srgbClr val="00B0F0"/>
                </a:solidFill>
              </a:rPr>
              <a:t>“Piensa en verde: piensa con esperanza” (enero)</a:t>
            </a:r>
          </a:p>
        </p:txBody>
      </p:sp>
    </p:spTree>
    <p:extLst>
      <p:ext uri="{BB962C8B-B14F-4D97-AF65-F5344CB8AC3E}">
        <p14:creationId xmlns:p14="http://schemas.microsoft.com/office/powerpoint/2010/main" val="4587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8" y="949983"/>
            <a:ext cx="6856363" cy="4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4D7716-1545-7A9C-572C-6F5FEB08F9F7}"/>
              </a:ext>
            </a:extLst>
          </p:cNvPr>
          <p:cNvSpPr txBox="1"/>
          <p:nvPr/>
        </p:nvSpPr>
        <p:spPr>
          <a:xfrm>
            <a:off x="570673" y="1562533"/>
            <a:ext cx="40013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Creo que no me sé valorar como debería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No tengo seguridad en mi mismo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Me gustaría aprender a quererme y aceptarme más tal como soy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Pienso que los demás son mejores que yo</a:t>
            </a:r>
          </a:p>
          <a:p>
            <a:pPr algn="ctr"/>
            <a:endParaRPr lang="es-ES" sz="2400" i="1" dirty="0"/>
          </a:p>
          <a:p>
            <a:pPr algn="ctr"/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32883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934063"/>
            <a:ext cx="6919292" cy="46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201F6-4A69-D83D-AB18-7E65DADA1B3A}"/>
              </a:ext>
            </a:extLst>
          </p:cNvPr>
          <p:cNvSpPr txBox="1"/>
          <p:nvPr/>
        </p:nvSpPr>
        <p:spPr>
          <a:xfrm>
            <a:off x="1147936" y="1077018"/>
            <a:ext cx="86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</a:rPr>
              <a:t>“Empodérate: Hazte muy fuerte” (febrero)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B963F9-9F68-2FEB-F08A-45774E11E2B2}"/>
              </a:ext>
            </a:extLst>
          </p:cNvPr>
          <p:cNvSpPr txBox="1"/>
          <p:nvPr/>
        </p:nvSpPr>
        <p:spPr>
          <a:xfrm>
            <a:off x="847934" y="1729287"/>
            <a:ext cx="9205666" cy="217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800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 gustaría…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¿Aprender a confiar de ti a partir de autoconocimiento de tus fortalezas?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¿Cultivar la autocompasión cuando las cosas no te salen tan bien como esperabas?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kern="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¿Aprender a reforzarte y </a:t>
            </a:r>
            <a:r>
              <a:rPr lang="es-ES" kern="5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auto-elogiarte</a:t>
            </a:r>
            <a:r>
              <a:rPr lang="es-ES" kern="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405A31-B86C-CE72-4F79-09E6160C6AC2}"/>
              </a:ext>
            </a:extLst>
          </p:cNvPr>
          <p:cNvSpPr txBox="1"/>
          <p:nvPr/>
        </p:nvSpPr>
        <p:spPr>
          <a:xfrm>
            <a:off x="4678282" y="3429000"/>
            <a:ext cx="4929544" cy="201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b="1" i="1" kern="5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es posible tener la autoestima alta en todo momento y tu vida continuará llena de imperfecciones, pero la compasión hacia uno mismo siempre estará allí, esperándote como un refugio seguro.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200" kern="50" dirty="0" err="1">
                <a:latin typeface="Calibri" panose="020F0502020204030204" pitchFamily="34" charset="0"/>
                <a:cs typeface="Arial" panose="020B0604020202020204" pitchFamily="34" charset="0"/>
              </a:rPr>
              <a:t>Kristin</a:t>
            </a:r>
            <a:r>
              <a:rPr lang="es-ES" sz="1200" kern="5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kern="50" dirty="0" err="1">
                <a:latin typeface="Calibri" panose="020F0502020204030204" pitchFamily="34" charset="0"/>
                <a:cs typeface="Arial" panose="020B0604020202020204" pitchFamily="34" charset="0"/>
              </a:rPr>
              <a:t>Neff</a:t>
            </a:r>
            <a:endParaRPr lang="es-ES" sz="1200" kern="5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8" y="949983"/>
            <a:ext cx="6856363" cy="4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4D7716-1545-7A9C-572C-6F5FEB08F9F7}"/>
              </a:ext>
            </a:extLst>
          </p:cNvPr>
          <p:cNvSpPr txBox="1"/>
          <p:nvPr/>
        </p:nvSpPr>
        <p:spPr>
          <a:xfrm>
            <a:off x="570673" y="1562533"/>
            <a:ext cx="40013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Me siento muy preocupado por el futuro 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Estoy pasando una racha con mucha ansiedad 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Me gustaría sentirme más en calma 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A veces los nervios me juegan malas pasadas</a:t>
            </a:r>
          </a:p>
          <a:p>
            <a:pPr algn="ctr"/>
            <a:endParaRPr lang="es-ES" sz="2400" i="1" dirty="0"/>
          </a:p>
          <a:p>
            <a:pPr algn="ctr"/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23303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4C616C-2405-64F2-153E-9598B0FA6D75}"/>
              </a:ext>
            </a:extLst>
          </p:cNvPr>
          <p:cNvSpPr txBox="1"/>
          <p:nvPr/>
        </p:nvSpPr>
        <p:spPr>
          <a:xfrm>
            <a:off x="-495255" y="1037533"/>
            <a:ext cx="1318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</a:rPr>
              <a:t>Gestiona tu estrés en las situaciones que te roban la calma: Mindfulness </a:t>
            </a:r>
          </a:p>
          <a:p>
            <a:pPr algn="ctr"/>
            <a:r>
              <a:rPr lang="es-ES" sz="2800" b="1" dirty="0">
                <a:solidFill>
                  <a:srgbClr val="00B0F0"/>
                </a:solidFill>
              </a:rPr>
              <a:t>(abril)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7EEF5C-287D-6661-E029-C1484381E97A}"/>
              </a:ext>
            </a:extLst>
          </p:cNvPr>
          <p:cNvSpPr txBox="1"/>
          <p:nvPr/>
        </p:nvSpPr>
        <p:spPr>
          <a:xfrm>
            <a:off x="1043095" y="1991640"/>
            <a:ext cx="10105808" cy="217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Te gustaría…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¿Vivir con más calma y serenidad?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¿Disfrutar de la vida sin que tus pensamientos te la avinagren?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¿Controlar las situaciones estresantes?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¿Vivir de una forma más consciente disfrutando de los buenos momentos?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8E50C0-2946-77FA-49EF-EA012446C9D1}"/>
              </a:ext>
            </a:extLst>
          </p:cNvPr>
          <p:cNvSpPr txBox="1"/>
          <p:nvPr/>
        </p:nvSpPr>
        <p:spPr>
          <a:xfrm>
            <a:off x="4957868" y="4369518"/>
            <a:ext cx="44058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b="1" i="1" kern="5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 sentimientos van y vienen como las nubes en un cielo ventoso. La respiración consciente es mi ancla.</a:t>
            </a:r>
          </a:p>
          <a:p>
            <a:pPr algn="ctr" fontAlgn="base"/>
            <a:r>
              <a:rPr lang="es-ES" sz="1200" dirty="0" err="1"/>
              <a:t>Thich</a:t>
            </a:r>
            <a:r>
              <a:rPr lang="es-ES" sz="1200" dirty="0"/>
              <a:t> </a:t>
            </a:r>
            <a:r>
              <a:rPr lang="es-ES" sz="1200" dirty="0" err="1"/>
              <a:t>Nhat</a:t>
            </a:r>
            <a:r>
              <a:rPr lang="es-ES" sz="1200" dirty="0"/>
              <a:t> </a:t>
            </a:r>
            <a:r>
              <a:rPr lang="es-ES" sz="1200" dirty="0" err="1"/>
              <a:t>Hanh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2808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8" y="949983"/>
            <a:ext cx="6856363" cy="4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4D7716-1545-7A9C-572C-6F5FEB08F9F7}"/>
              </a:ext>
            </a:extLst>
          </p:cNvPr>
          <p:cNvSpPr txBox="1"/>
          <p:nvPr/>
        </p:nvSpPr>
        <p:spPr>
          <a:xfrm>
            <a:off x="570673" y="1562533"/>
            <a:ext cx="4001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No me cunde el tiempo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No me organizo bien 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Me distraigo con cosas que nos son importantes</a:t>
            </a:r>
          </a:p>
          <a:p>
            <a:pPr algn="ctr"/>
            <a:endParaRPr lang="es-ES" sz="2400" b="1" i="1" dirty="0">
              <a:solidFill>
                <a:srgbClr val="7030A0"/>
              </a:solidFill>
            </a:endParaRPr>
          </a:p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Me gustaría poder centrarme más en lo que estudio</a:t>
            </a:r>
          </a:p>
          <a:p>
            <a:pPr algn="ctr"/>
            <a:endParaRPr lang="es-ES" sz="2400" b="1" dirty="0">
              <a:solidFill>
                <a:srgbClr val="7030A0"/>
              </a:solidFill>
            </a:endParaRP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151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75CE0-EFC5-D532-5332-8F40F1257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B05E02-4093-35ED-A823-532515A91DB6}"/>
              </a:ext>
            </a:extLst>
          </p:cNvPr>
          <p:cNvSpPr txBox="1"/>
          <p:nvPr/>
        </p:nvSpPr>
        <p:spPr>
          <a:xfrm>
            <a:off x="-495255" y="719481"/>
            <a:ext cx="1318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</a:rPr>
              <a:t>No te distraigas: céntrate en lo importante (abril)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55E540-C47A-77B6-AE3F-5EFE0CA167B6}"/>
              </a:ext>
            </a:extLst>
          </p:cNvPr>
          <p:cNvSpPr txBox="1"/>
          <p:nvPr/>
        </p:nvSpPr>
        <p:spPr>
          <a:xfrm>
            <a:off x="893496" y="1574005"/>
            <a:ext cx="10105808" cy="268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Te identificas con estas situaciones…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Dejar para el final las tareas importantes (estudiar, hacer un trabajo…) por haber dedicado el tiempo tareas más entretenidas o agradables.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Retrasar aquellas tareas que nos resultan aburridas, complicadas o no nos motivan, por otras que preferimos hacer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/>
              <a:t>En este taller encontrarás consejos muy prácticos que te ayudarán a centrarte en lo importante y no caer en la trampa de postponer aquello que debes hacer.  ¡Te va a ser muy útil! ¡apúntate!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8FC626-1D64-D366-2EF9-237DAE05863D}"/>
              </a:ext>
            </a:extLst>
          </p:cNvPr>
          <p:cNvSpPr txBox="1"/>
          <p:nvPr/>
        </p:nvSpPr>
        <p:spPr>
          <a:xfrm>
            <a:off x="4957868" y="4369518"/>
            <a:ext cx="4405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b="1" i="1" kern="5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tiempo es la divisa de tu vida, de hecho, es la única que tienes y solo tú puedes determinar cómo será gastada”</a:t>
            </a:r>
          </a:p>
          <a:p>
            <a:pPr algn="ctr" fontAlgn="base"/>
            <a:r>
              <a:rPr lang="es-ES" sz="1200" dirty="0"/>
              <a:t>Carl </a:t>
            </a:r>
            <a:r>
              <a:rPr lang="es-ES" sz="1200" dirty="0" err="1"/>
              <a:t>Sandburg</a:t>
            </a:r>
            <a:endParaRPr lang="es-ES" sz="1200" dirty="0"/>
          </a:p>
          <a:p>
            <a:pPr algn="ctr" fontAlgn="base"/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283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890A14-49C6-48B8-B3D1-5FD2DEFB2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2153">
            <a:off x="8418974" y="849762"/>
            <a:ext cx="3315723" cy="47302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A51B5D-B37C-4ACD-AC7B-47366457AD9C}"/>
              </a:ext>
            </a:extLst>
          </p:cNvPr>
          <p:cNvSpPr txBox="1"/>
          <p:nvPr/>
        </p:nvSpPr>
        <p:spPr>
          <a:xfrm>
            <a:off x="657726" y="2332427"/>
            <a:ext cx="4564905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Noticias en la web de getafejoven.com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Carteles de cada taller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Dinamizamos en la red de corresponsales juveniles: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hatsapp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SIAJ y publicaciones en y en redes sociales.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41F6DD-FF53-4C17-86B5-16D3AD372645}"/>
              </a:ext>
            </a:extLst>
          </p:cNvPr>
          <p:cNvSpPr txBox="1"/>
          <p:nvPr/>
        </p:nvSpPr>
        <p:spPr>
          <a:xfrm>
            <a:off x="657726" y="1019908"/>
            <a:ext cx="400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CAMPAÑA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E1FC43-0BB1-9068-FFBA-B650A3759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71" y="0"/>
            <a:ext cx="3296626" cy="46648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609A39-A833-4FCE-9CB3-544F6DE4E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294">
            <a:off x="5778482" y="1158690"/>
            <a:ext cx="3199490" cy="45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641F6DD-FF53-4C17-86B5-16D3AD372645}"/>
              </a:ext>
            </a:extLst>
          </p:cNvPr>
          <p:cNvSpPr txBox="1"/>
          <p:nvPr/>
        </p:nvSpPr>
        <p:spPr>
          <a:xfrm>
            <a:off x="657726" y="1019908"/>
            <a:ext cx="400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CAMPAÑA</a:t>
            </a:r>
          </a:p>
        </p:txBody>
      </p:sp>
      <p:pic>
        <p:nvPicPr>
          <p:cNvPr id="2" name="Imagen 1">
            <a:hlinkClick r:id="rId2" action="ppaction://hlinkfile"/>
            <a:extLst>
              <a:ext uri="{FF2B5EF4-FFF2-40B4-BE49-F238E27FC236}">
                <a16:creationId xmlns:a16="http://schemas.microsoft.com/office/drawing/2014/main" id="{850B9A4E-7FED-F94F-FB49-D73888F41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78" y="2432217"/>
            <a:ext cx="1993565" cy="19935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C4D713-F669-9091-A018-07A6E9268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5594">
            <a:off x="7248984" y="27136"/>
            <a:ext cx="3609145" cy="48101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3F9B54-E832-C7BF-AF64-8D3C6EE77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4687">
            <a:off x="5142579" y="996741"/>
            <a:ext cx="3136889" cy="44376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AC09ADC-3523-3642-9248-1CBB8F2EC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18039">
            <a:off x="8522810" y="1133411"/>
            <a:ext cx="3255471" cy="45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F6E996-161D-278E-C54D-061B9C03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222" y="657122"/>
            <a:ext cx="6850804" cy="48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0375B6-168A-AB2F-4A6B-7B4AC9BB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3DF0AD-7034-9E9F-7DBF-5BF210E7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EE7-284E-433E-8630-524FDF4379B5}" type="slidenum">
              <a:rPr lang="es-ES" smtClean="0"/>
              <a:t>28</a:t>
            </a:fld>
            <a:endParaRPr lang="es-ES"/>
          </a:p>
        </p:txBody>
      </p:sp>
      <p:pic>
        <p:nvPicPr>
          <p:cNvPr id="1028" name="Picture 4" descr="Modelo de encuesta de satisfacción del cliente: CSAT y NPS">
            <a:extLst>
              <a:ext uri="{FF2B5EF4-FFF2-40B4-BE49-F238E27FC236}">
                <a16:creationId xmlns:a16="http://schemas.microsoft.com/office/drawing/2014/main" id="{AC296FFC-157E-4C15-A80B-6003AF4FA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7543" r="11748" b="9798"/>
          <a:stretch/>
        </p:blipFill>
        <p:spPr bwMode="auto">
          <a:xfrm>
            <a:off x="2027583" y="1192886"/>
            <a:ext cx="8136834" cy="50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68BAAB5-8297-1D02-64C5-7317A173D9A2}"/>
              </a:ext>
            </a:extLst>
          </p:cNvPr>
          <p:cNvSpPr/>
          <p:nvPr/>
        </p:nvSpPr>
        <p:spPr>
          <a:xfrm>
            <a:off x="2027583" y="2195512"/>
            <a:ext cx="8136834" cy="368176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957E2-8DF5-1272-BD41-860F487C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583" y="2332037"/>
            <a:ext cx="8136834" cy="4525963"/>
          </a:xfrm>
        </p:spPr>
        <p:txBody>
          <a:bodyPr>
            <a:normAutofit/>
          </a:bodyPr>
          <a:lstStyle/>
          <a:p>
            <a:r>
              <a:rPr lang="es-ES" sz="2200" b="1" dirty="0"/>
              <a:t>1. Por favor tu nombre, teléfono y mail</a:t>
            </a:r>
          </a:p>
          <a:p>
            <a:r>
              <a:rPr lang="es-ES" sz="2200" b="1" dirty="0"/>
              <a:t>2. ¿Qué te llevas de este taller que te sirva en tu día a día?</a:t>
            </a:r>
          </a:p>
          <a:p>
            <a:r>
              <a:rPr lang="es-ES" sz="2200" b="1" dirty="0"/>
              <a:t>3. ¿Se lo recomendarías a alguien? ¿A quién y por qué?</a:t>
            </a:r>
          </a:p>
          <a:p>
            <a:r>
              <a:rPr lang="es-ES" sz="2200" b="1" dirty="0"/>
              <a:t>4. ¿En qué mes o momento del año resultaría más útil hacer este taller?</a:t>
            </a:r>
          </a:p>
          <a:p>
            <a:r>
              <a:rPr lang="es-ES" sz="2200" b="1" dirty="0"/>
              <a:t>5. ¿Cambiarías algo del taller? ¿el qué?</a:t>
            </a:r>
          </a:p>
          <a:p>
            <a:r>
              <a:rPr lang="es-ES" sz="2200" b="1" dirty="0"/>
              <a:t>6. ¿Qué puntuación le darías al taller del 1 al 10?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F32A8F-D379-7C5C-8FD7-BABECE1D7CD2}"/>
              </a:ext>
            </a:extLst>
          </p:cNvPr>
          <p:cNvSpPr txBox="1"/>
          <p:nvPr/>
        </p:nvSpPr>
        <p:spPr>
          <a:xfrm>
            <a:off x="2802720" y="601066"/>
            <a:ext cx="6586560" cy="61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Tu opinión nos importa</a:t>
            </a:r>
          </a:p>
        </p:txBody>
      </p:sp>
    </p:spTree>
    <p:extLst>
      <p:ext uri="{BB962C8B-B14F-4D97-AF65-F5344CB8AC3E}">
        <p14:creationId xmlns:p14="http://schemas.microsoft.com/office/powerpoint/2010/main" val="26267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0375B6-168A-AB2F-4A6B-7B4AC9BB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3DF0AD-7034-9E9F-7DBF-5BF210E7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EE7-284E-433E-8630-524FDF4379B5}" type="slidenum">
              <a:rPr lang="es-ES" smtClean="0"/>
              <a:t>29</a:t>
            </a:fld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F32A8F-D379-7C5C-8FD7-BABECE1D7CD2}"/>
              </a:ext>
            </a:extLst>
          </p:cNvPr>
          <p:cNvSpPr txBox="1"/>
          <p:nvPr/>
        </p:nvSpPr>
        <p:spPr>
          <a:xfrm>
            <a:off x="2802720" y="601066"/>
            <a:ext cx="6586560" cy="61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Tu opinión nos importa</a:t>
            </a:r>
          </a:p>
        </p:txBody>
      </p:sp>
      <p:pic>
        <p:nvPicPr>
          <p:cNvPr id="8" name="Imagen 7">
            <a:hlinkClick r:id="rId3" action="ppaction://hlinkfile"/>
            <a:extLst>
              <a:ext uri="{FF2B5EF4-FFF2-40B4-BE49-F238E27FC236}">
                <a16:creationId xmlns:a16="http://schemas.microsoft.com/office/drawing/2014/main" id="{3A825B8A-614F-6B08-E326-07F29D790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693" y="2213703"/>
            <a:ext cx="2430593" cy="24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B9DC1A-E236-72D1-A512-9D444992C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71" y="734326"/>
            <a:ext cx="8425543" cy="4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770450-3DC1-4199-A48C-FDB8450A8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55" y="3101560"/>
            <a:ext cx="5507147" cy="30977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935844-9543-4E0A-B190-A23181AA4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66">
            <a:off x="7715713" y="790091"/>
            <a:ext cx="3963713" cy="29650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963F1AB-9CA7-4CE2-BECF-B4267E284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391">
            <a:off x="573244" y="1161083"/>
            <a:ext cx="3631855" cy="48424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8E2DFF5-35FF-4251-9CB4-4A4FD3DAF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31" y="376583"/>
            <a:ext cx="3250331" cy="32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5DF0A0-EF82-CDB9-9326-B36A5753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420" y="646712"/>
            <a:ext cx="5169159" cy="51691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9A41AF7-9158-C3CF-EF76-721317F596BE}"/>
              </a:ext>
            </a:extLst>
          </p:cNvPr>
          <p:cNvSpPr txBox="1"/>
          <p:nvPr/>
        </p:nvSpPr>
        <p:spPr>
          <a:xfrm>
            <a:off x="1152138" y="970885"/>
            <a:ext cx="254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Aprendizajes</a:t>
            </a:r>
          </a:p>
          <a:p>
            <a:pPr algn="ctr"/>
            <a:r>
              <a:rPr lang="es-ES" sz="3200" b="1" dirty="0"/>
              <a:t>Generosidad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81A6D1-83D0-C721-13BF-A888D0E7D741}"/>
              </a:ext>
            </a:extLst>
          </p:cNvPr>
          <p:cNvSpPr txBox="1"/>
          <p:nvPr/>
        </p:nvSpPr>
        <p:spPr>
          <a:xfrm>
            <a:off x="518764" y="2264463"/>
            <a:ext cx="4138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Colaboración activa</a:t>
            </a:r>
          </a:p>
          <a:p>
            <a:pPr algn="ctr"/>
            <a:r>
              <a:rPr lang="es-ES" sz="3200" b="1" dirty="0"/>
              <a:t>Experiencia de valor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060E3E-A941-2740-2CF8-28F752B1E3EF}"/>
              </a:ext>
            </a:extLst>
          </p:cNvPr>
          <p:cNvSpPr txBox="1"/>
          <p:nvPr/>
        </p:nvSpPr>
        <p:spPr>
          <a:xfrm>
            <a:off x="1007724" y="3671387"/>
            <a:ext cx="254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Esfuerzo Reflexión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6DAF48-4B37-4C58-D5A7-5FFE1715A0B6}"/>
              </a:ext>
            </a:extLst>
          </p:cNvPr>
          <p:cNvSpPr txBox="1"/>
          <p:nvPr/>
        </p:nvSpPr>
        <p:spPr>
          <a:xfrm>
            <a:off x="8305698" y="1452717"/>
            <a:ext cx="254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Voto de confianza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E0C9AF-FB60-BC89-0D80-C9D114188D55}"/>
              </a:ext>
            </a:extLst>
          </p:cNvPr>
          <p:cNvSpPr txBox="1"/>
          <p:nvPr/>
        </p:nvSpPr>
        <p:spPr>
          <a:xfrm>
            <a:off x="8493139" y="3132778"/>
            <a:ext cx="2546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Honestidad</a:t>
            </a:r>
          </a:p>
          <a:p>
            <a:pPr algn="ctr"/>
            <a:r>
              <a:rPr lang="es-ES" sz="3200" b="1" dirty="0"/>
              <a:t>Humildad</a:t>
            </a:r>
          </a:p>
          <a:p>
            <a:pPr algn="ctr"/>
            <a:r>
              <a:rPr lang="es-ES" sz="3200" b="1" dirty="0"/>
              <a:t>Valentía</a:t>
            </a:r>
          </a:p>
          <a:p>
            <a:pPr algn="ctr"/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635117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71DC709-433D-0075-4F73-2801DA1EBBF5}"/>
              </a:ext>
            </a:extLst>
          </p:cNvPr>
          <p:cNvSpPr txBox="1"/>
          <p:nvPr/>
        </p:nvSpPr>
        <p:spPr>
          <a:xfrm>
            <a:off x="3045542" y="620219"/>
            <a:ext cx="60910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También quiero trasmitiros cómo he vivido yo personalmente la experiencia pensando en ti</a:t>
            </a:r>
          </a:p>
          <a:p>
            <a:endParaRPr lang="es-ES" dirty="0"/>
          </a:p>
          <a:p>
            <a:r>
              <a:rPr lang="es-ES" dirty="0"/>
              <a:t>Ha estado lleno de aprendizajes. Aprendizajes que parten de la generosidad de los jóvenes que han venido a los talleres a compartir sus propias experiencias personales con nosotros.  </a:t>
            </a:r>
          </a:p>
          <a:p>
            <a:endParaRPr lang="es-ES" dirty="0"/>
          </a:p>
          <a:p>
            <a:r>
              <a:rPr lang="es-ES" dirty="0"/>
              <a:t>Quiero agradecerles a los jóvenes </a:t>
            </a:r>
          </a:p>
          <a:p>
            <a:r>
              <a:rPr lang="es-ES" dirty="0"/>
              <a:t>Su continua implicación y colaboración para la buena marcha del Taller convirtiéndolo en una experiencia valiosa para todos y todos que hemos participado. </a:t>
            </a:r>
          </a:p>
          <a:p>
            <a:r>
              <a:rPr lang="es-ES" dirty="0"/>
              <a:t>También  su esfuerzo por reflexionar sobre cuestiones que no resultan tan evidentes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i="0" dirty="0">
                <a:solidFill>
                  <a:srgbClr val="414141"/>
                </a:solidFill>
                <a:effectLst/>
                <a:latin typeface="Inter"/>
              </a:rPr>
              <a:t>Agradecer personalmente la confianza que han depositado en mi en el SIAJ de Getafe porque </a:t>
            </a:r>
            <a:r>
              <a:rPr lang="es-ES" b="1" i="0" dirty="0">
                <a:solidFill>
                  <a:srgbClr val="414141"/>
                </a:solidFill>
                <a:effectLst/>
                <a:latin typeface="Inter"/>
              </a:rPr>
              <a:t>Cuando pedimos ayuda también estamos dando un voto de confianza a la otra persona.</a:t>
            </a:r>
            <a:endParaRPr lang="es-ES" dirty="0"/>
          </a:p>
          <a:p>
            <a:pPr algn="l" fontAlgn="base"/>
            <a:r>
              <a:rPr lang="es-ES" b="1" i="0" dirty="0">
                <a:solidFill>
                  <a:srgbClr val="414141"/>
                </a:solidFill>
                <a:effectLst/>
                <a:latin typeface="inherit"/>
              </a:rPr>
              <a:t>Pedir ayuda nos hace más honestos,</a:t>
            </a:r>
            <a:r>
              <a:rPr lang="es-ES" b="0" i="0" dirty="0">
                <a:solidFill>
                  <a:srgbClr val="414141"/>
                </a:solidFill>
                <a:effectLst/>
                <a:latin typeface="Inter"/>
              </a:rPr>
              <a:t> porque </a:t>
            </a:r>
            <a:r>
              <a:rPr lang="es-ES" b="1" i="0" dirty="0">
                <a:solidFill>
                  <a:srgbClr val="414141"/>
                </a:solidFill>
                <a:effectLst/>
                <a:latin typeface="inherit"/>
              </a:rPr>
              <a:t>tiene que ver con el reconocimiento de las propias limitaciones</a:t>
            </a:r>
            <a:r>
              <a:rPr lang="es-ES" b="0" i="0" dirty="0">
                <a:solidFill>
                  <a:srgbClr val="414141"/>
                </a:solidFill>
                <a:effectLst/>
                <a:latin typeface="Inter"/>
              </a:rPr>
              <a:t>, </a:t>
            </a:r>
            <a:r>
              <a:rPr lang="es-ES" b="1" i="0" dirty="0">
                <a:solidFill>
                  <a:srgbClr val="414141"/>
                </a:solidFill>
                <a:effectLst/>
                <a:latin typeface="inherit"/>
              </a:rPr>
              <a:t>la </a:t>
            </a:r>
            <a:r>
              <a:rPr lang="es-ES" b="1" i="0" u="none" strike="noStrike" dirty="0">
                <a:solidFill>
                  <a:srgbClr val="65BAA6"/>
                </a:solidFill>
                <a:effectLst/>
                <a:latin typeface="inherit"/>
                <a:hlinkClick r:id="rId3"/>
              </a:rPr>
              <a:t>humildad</a:t>
            </a:r>
            <a:r>
              <a:rPr lang="es-ES" b="1" i="0" dirty="0">
                <a:solidFill>
                  <a:srgbClr val="414141"/>
                </a:solidFill>
                <a:effectLst/>
                <a:latin typeface="inherit"/>
              </a:rPr>
              <a:t> y la valentía</a:t>
            </a:r>
            <a:r>
              <a:rPr lang="es-ES" b="0" i="0" dirty="0">
                <a:solidFill>
                  <a:srgbClr val="414141"/>
                </a:solidFill>
                <a:effectLst/>
                <a:latin typeface="Inter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9535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20029"/>
            <a:ext cx="6347792" cy="42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549C1C-853B-71C1-5E9A-71671D787F32}"/>
              </a:ext>
            </a:extLst>
          </p:cNvPr>
          <p:cNvSpPr txBox="1"/>
          <p:nvPr/>
        </p:nvSpPr>
        <p:spPr>
          <a:xfrm>
            <a:off x="-419100" y="2986104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7030A0"/>
                </a:solidFill>
              </a:rPr>
              <a:t>GRACIAS</a:t>
            </a:r>
          </a:p>
          <a:p>
            <a:pPr algn="ctr"/>
            <a:endParaRPr lang="es-E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0847A-A7B6-E1FA-8684-B777EE3CA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516642-7115-49F4-964D-315F8B7C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98609">
            <a:off x="888770" y="620101"/>
            <a:ext cx="4291956" cy="53527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A0EFC38-1C1E-D561-EB67-761217A7AA53}"/>
              </a:ext>
            </a:extLst>
          </p:cNvPr>
          <p:cNvSpPr txBox="1"/>
          <p:nvPr/>
        </p:nvSpPr>
        <p:spPr>
          <a:xfrm>
            <a:off x="5769429" y="920621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6699"/>
                </a:solidFill>
              </a:rPr>
              <a:t>Asesoría Jurídica</a:t>
            </a:r>
          </a:p>
          <a:p>
            <a:r>
              <a:rPr lang="es-ES" sz="3200" dirty="0">
                <a:solidFill>
                  <a:srgbClr val="FF6699"/>
                </a:solidFill>
              </a:rPr>
              <a:t>Nieves Juárez</a:t>
            </a:r>
          </a:p>
          <a:p>
            <a:endParaRPr lang="es-ES" sz="3200" dirty="0">
              <a:solidFill>
                <a:srgbClr val="FF6699"/>
              </a:solidFill>
            </a:endParaRPr>
          </a:p>
          <a:p>
            <a:r>
              <a:rPr lang="es-ES" sz="3200" dirty="0">
                <a:solidFill>
                  <a:srgbClr val="FF6699"/>
                </a:solidFill>
              </a:rPr>
              <a:t>Asesoría de Estudios </a:t>
            </a:r>
          </a:p>
          <a:p>
            <a:r>
              <a:rPr lang="es-ES" sz="3200" dirty="0">
                <a:solidFill>
                  <a:srgbClr val="FF6699"/>
                </a:solidFill>
              </a:rPr>
              <a:t>Carme Gallego</a:t>
            </a:r>
          </a:p>
          <a:p>
            <a:endParaRPr lang="es-ES" sz="3200" dirty="0">
              <a:solidFill>
                <a:srgbClr val="FF6699"/>
              </a:solidFill>
            </a:endParaRPr>
          </a:p>
          <a:p>
            <a:r>
              <a:rPr lang="es-ES" sz="3200" dirty="0">
                <a:solidFill>
                  <a:srgbClr val="FF6699"/>
                </a:solidFill>
              </a:rPr>
              <a:t>Asesoría de Empleo y</a:t>
            </a:r>
          </a:p>
          <a:p>
            <a:r>
              <a:rPr lang="es-ES" sz="3200" dirty="0">
                <a:solidFill>
                  <a:srgbClr val="FF6699"/>
                </a:solidFill>
              </a:rPr>
              <a:t>Asesoría PSICOPERSONAL</a:t>
            </a:r>
            <a:endParaRPr lang="es-ES" sz="3200" b="1" dirty="0">
              <a:solidFill>
                <a:srgbClr val="FF6699"/>
              </a:solidFill>
            </a:endParaRPr>
          </a:p>
          <a:p>
            <a:r>
              <a:rPr lang="es-ES" sz="3200" dirty="0">
                <a:solidFill>
                  <a:srgbClr val="FF6699"/>
                </a:solidFill>
              </a:rPr>
              <a:t>Luz Parra</a:t>
            </a:r>
          </a:p>
          <a:p>
            <a:endParaRPr lang="es-ES" sz="32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con problemas de audición">
            <a:extLst>
              <a:ext uri="{FF2B5EF4-FFF2-40B4-BE49-F238E27FC236}">
                <a16:creationId xmlns:a16="http://schemas.microsoft.com/office/drawing/2014/main" id="{FFFA0A84-CE60-494F-7A38-2F6B465D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73" y="886168"/>
            <a:ext cx="6856363" cy="4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DDA2DA8-816B-3F4F-437F-78C9CA1A6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8" y="886168"/>
            <a:ext cx="4452730" cy="12616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2FEFE3-D083-BCD2-2DC3-2AFE54791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24" y="1112319"/>
            <a:ext cx="2908044" cy="23166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2C97FC8-708F-EADF-763D-3E7A68B56AC2}"/>
              </a:ext>
            </a:extLst>
          </p:cNvPr>
          <p:cNvSpPr txBox="1"/>
          <p:nvPr/>
        </p:nvSpPr>
        <p:spPr>
          <a:xfrm>
            <a:off x="347306" y="3967843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dirty="0">
                <a:solidFill>
                  <a:srgbClr val="FF6699"/>
                </a:solidFill>
              </a:rPr>
              <a:t>Asesorías</a:t>
            </a:r>
          </a:p>
        </p:txBody>
      </p:sp>
    </p:spTree>
    <p:extLst>
      <p:ext uri="{BB962C8B-B14F-4D97-AF65-F5344CB8AC3E}">
        <p14:creationId xmlns:p14="http://schemas.microsoft.com/office/powerpoint/2010/main" val="29016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D86029-CEF9-419B-907E-5C392EDA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41" y="1868403"/>
            <a:ext cx="9728918" cy="27565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F7CFA0-4B87-43E4-989C-A68CE5714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3" y="6144324"/>
            <a:ext cx="1169882" cy="55569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162FC59-9D43-4165-8FA9-6DB1C0BC522C}"/>
              </a:ext>
            </a:extLst>
          </p:cNvPr>
          <p:cNvSpPr/>
          <p:nvPr/>
        </p:nvSpPr>
        <p:spPr>
          <a:xfrm>
            <a:off x="1661455" y="6144324"/>
            <a:ext cx="2057105" cy="533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152698-AA2A-4EAC-BB1D-DF0D16A91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5" y="6050237"/>
            <a:ext cx="1992254" cy="649781"/>
          </a:xfrm>
          <a:prstGeom prst="rect">
            <a:avLst/>
          </a:prstGeom>
        </p:spPr>
      </p:pic>
      <p:pic>
        <p:nvPicPr>
          <p:cNvPr id="2" name="Imagen 1">
            <a:hlinkClick r:id="rId6" action="ppaction://hlinkfile"/>
            <a:extLst>
              <a:ext uri="{FF2B5EF4-FFF2-40B4-BE49-F238E27FC236}">
                <a16:creationId xmlns:a16="http://schemas.microsoft.com/office/drawing/2014/main" id="{CF842462-CAB2-B6EF-1C8B-DF95D34AF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298" y="4152070"/>
            <a:ext cx="1992254" cy="19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E549EB-3715-F5A0-CC6C-63472AAA570F}"/>
              </a:ext>
            </a:extLst>
          </p:cNvPr>
          <p:cNvSpPr txBox="1"/>
          <p:nvPr/>
        </p:nvSpPr>
        <p:spPr>
          <a:xfrm>
            <a:off x="848139" y="822966"/>
            <a:ext cx="10283687" cy="508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solidFill>
                  <a:srgbClr val="00B050"/>
                </a:solidFill>
              </a:rPr>
              <a:t>Queremos acompañarte durante tu etapa de desarrollo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solidFill>
                  <a:srgbClr val="00B050"/>
                </a:solidFill>
              </a:rPr>
              <a:t>personal durante todo el próximo año.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sz="28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200" dirty="0"/>
              <a:t>Nuestro desarrollo personal es un camino largo y a veces duro, que nos exige el reto de desarrollar unas </a:t>
            </a:r>
            <a:r>
              <a:rPr lang="es-ES" sz="2200" b="1" dirty="0"/>
              <a:t>capacidades concretas</a:t>
            </a:r>
            <a:r>
              <a:rPr lang="es-ES" sz="2200" dirty="0"/>
              <a:t>, para </a:t>
            </a:r>
            <a:r>
              <a:rPr lang="es-ES" sz="2200" b="1" dirty="0"/>
              <a:t>encajar las dificultades </a:t>
            </a:r>
            <a:r>
              <a:rPr lang="es-ES" sz="2200" dirty="0"/>
              <a:t>que todos atravesamos en nuestras vidas.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sz="22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200" dirty="0"/>
              <a:t>A veces necesitamos un espacio donde sentirnos libres para expresarnos, donde podamos </a:t>
            </a:r>
            <a:r>
              <a:rPr lang="es-ES" sz="2200" b="1" dirty="0"/>
              <a:t>compartir esas dificultades y ser escuchados </a:t>
            </a:r>
            <a:r>
              <a:rPr lang="es-ES" sz="2200" dirty="0"/>
              <a:t>por personas que como nosotros lidian sus propias batallas.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sz="22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200" dirty="0"/>
              <a:t>Para ello hemos diseñado 6</a:t>
            </a:r>
            <a:r>
              <a:rPr lang="es-ES" sz="2200" b="1" dirty="0"/>
              <a:t> minitalleres independientes</a:t>
            </a:r>
            <a:r>
              <a:rPr lang="es-ES" sz="2200" dirty="0"/>
              <a:t>, de esta forma, podrás participar en aquel o aquellos que más te interesen. </a:t>
            </a:r>
          </a:p>
        </p:txBody>
      </p:sp>
    </p:spTree>
    <p:extLst>
      <p:ext uri="{BB962C8B-B14F-4D97-AF65-F5344CB8AC3E}">
        <p14:creationId xmlns:p14="http://schemas.microsoft.com/office/powerpoint/2010/main" val="23511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096AE28-61E9-BE85-DBCF-479CFC57CFE2}"/>
              </a:ext>
            </a:extLst>
          </p:cNvPr>
          <p:cNvSpPr/>
          <p:nvPr/>
        </p:nvSpPr>
        <p:spPr>
          <a:xfrm>
            <a:off x="934278" y="822966"/>
            <a:ext cx="9978887" cy="471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solidFill>
                  <a:srgbClr val="00B050"/>
                </a:solidFill>
              </a:rPr>
              <a:t>El objetivo de cada minitaller es trabajar el autoconocimiento para contribuir a tu  bienestar psicológico. </a:t>
            </a:r>
            <a:r>
              <a:rPr lang="es-ES" sz="2800" dirty="0">
                <a:solidFill>
                  <a:srgbClr val="00B050"/>
                </a:solidFill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sz="24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sz="24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200" dirty="0"/>
              <a:t>Son trabajos prácticos y divertidos en grupos de </a:t>
            </a:r>
            <a:r>
              <a:rPr lang="es-ES" sz="2200" b="1" dirty="0"/>
              <a:t>8-12 personas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sz="2200" dirty="0"/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dirty="0"/>
              <a:t>La duración de cada taller es de 90 minutos. Horario de </a:t>
            </a:r>
            <a:r>
              <a:rPr lang="es-ES" sz="2200" b="1" dirty="0"/>
              <a:t>17:00 h a 18:30 h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dirty="0"/>
              <a:t>Se imparte de forma presencial en el centro Getafe Joven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dirty="0"/>
              <a:t>Dirigido a personas jóvenes que están atravesando sus propias dificultades y retos.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dirty="0"/>
              <a:t>Este espacio te invita a compartir tus experiencias, reflexiones… que te permita mejorar tu bienestar emocional</a:t>
            </a:r>
            <a:endParaRPr lang="es-ES" sz="2200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307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A69FB59-1A9C-A695-538C-95A2DA6C9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98002"/>
            <a:ext cx="10515600" cy="394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i="1" dirty="0">
                <a:solidFill>
                  <a:srgbClr val="FF6699"/>
                </a:solidFill>
                <a:latin typeface="+mn-lt"/>
                <a:ea typeface="+mn-ea"/>
                <a:cs typeface="+mn-cs"/>
              </a:rPr>
              <a:t>Si quieres compartir una experiencia vital, en un espacio de escucha seguro, en el que te sentirás libre para expresarte y buscar recursos para enfrentar los retos…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2800" b="1" i="1" dirty="0">
              <a:solidFill>
                <a:srgbClr val="FF6699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2800" b="1" i="1" dirty="0">
                <a:solidFill>
                  <a:srgbClr val="FF6699"/>
                </a:solidFill>
                <a:latin typeface="+mn-lt"/>
                <a:ea typeface="+mn-ea"/>
                <a:cs typeface="+mn-cs"/>
              </a:rPr>
              <a:t>Anímate, no lo dudes, te esperamos. </a:t>
            </a:r>
          </a:p>
          <a:p>
            <a:pPr algn="ctr"/>
            <a:r>
              <a:rPr lang="es-ES" sz="2800" b="1" i="1" dirty="0">
                <a:solidFill>
                  <a:srgbClr val="FF6699"/>
                </a:solidFill>
                <a:latin typeface="+mn-lt"/>
                <a:ea typeface="+mn-ea"/>
                <a:cs typeface="+mn-cs"/>
              </a:rPr>
              <a:t>Nos encantará compartir contigo este proyecto</a:t>
            </a:r>
          </a:p>
          <a:p>
            <a:pPr algn="ctr"/>
            <a:endParaRPr lang="es-ES" sz="28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800" i="1" dirty="0">
                <a:solidFill>
                  <a:srgbClr val="FF6699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endParaRPr lang="es-ES" sz="2800" i="1" dirty="0"/>
          </a:p>
        </p:txBody>
      </p:sp>
    </p:spTree>
    <p:extLst>
      <p:ext uri="{BB962C8B-B14F-4D97-AF65-F5344CB8AC3E}">
        <p14:creationId xmlns:p14="http://schemas.microsoft.com/office/powerpoint/2010/main" val="4607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BE837EBE17C045870A2FDE07B6BF53" ma:contentTypeVersion="4" ma:contentTypeDescription="Crear nuevo documento." ma:contentTypeScope="" ma:versionID="0a7bfab3bb2d53b5971322db8c88bb5e">
  <xsd:schema xmlns:xsd="http://www.w3.org/2001/XMLSchema" xmlns:xs="http://www.w3.org/2001/XMLSchema" xmlns:p="http://schemas.microsoft.com/office/2006/metadata/properties" xmlns:ns3="81176de6-2981-4724-8934-3d489b1ffc71" targetNamespace="http://schemas.microsoft.com/office/2006/metadata/properties" ma:root="true" ma:fieldsID="be9281a2a23457fdece5e385490db275" ns3:_="">
    <xsd:import namespace="81176de6-2981-4724-8934-3d489b1ffc71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76de6-2981-4724-8934-3d489b1ffc7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176de6-2981-4724-8934-3d489b1ffc71" xsi:nil="true"/>
  </documentManagement>
</p:properties>
</file>

<file path=customXml/itemProps1.xml><?xml version="1.0" encoding="utf-8"?>
<ds:datastoreItem xmlns:ds="http://schemas.openxmlformats.org/officeDocument/2006/customXml" ds:itemID="{25C0B3B0-C200-41C3-ABDA-16B87BC14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76de6-2981-4724-8934-3d489b1ffc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3C378C-61BA-4889-B326-245D346684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4A4B23-DFF2-4794-A346-18C51CEECE2B}">
  <ds:schemaRefs>
    <ds:schemaRef ds:uri="http://schemas.microsoft.com/office/2006/documentManagement/types"/>
    <ds:schemaRef ds:uri="81176de6-2981-4724-8934-3d489b1ffc7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1976</Words>
  <Application>Microsoft Office PowerPoint</Application>
  <PresentationFormat>Panorámica</PresentationFormat>
  <Paragraphs>229</Paragraphs>
  <Slides>33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inherit</vt:lpstr>
      <vt:lpstr>Inter</vt:lpstr>
      <vt:lpstr>Montserrat</vt:lpstr>
      <vt:lpstr>Open Sans</vt:lpstr>
      <vt:lpstr>Source Sans Pro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 quieres compartir una experiencia vital, en un espacio de escucha seguro, en el que te sentirás libre para expresarte y buscar recursos para enfrentar los retos…   Anímate, no lo dudes, te esperamos.  Nos encantará compartir contigo este proyecto    </vt:lpstr>
      <vt:lpstr>¿Por qué eso temas y no otros?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BUENO BLANCO</dc:creator>
  <cp:lastModifiedBy>ALVAREZ MERLO, ARANCHA</cp:lastModifiedBy>
  <cp:revision>55</cp:revision>
  <cp:lastPrinted>2024-04-02T21:42:30Z</cp:lastPrinted>
  <dcterms:created xsi:type="dcterms:W3CDTF">2023-09-27T08:12:11Z</dcterms:created>
  <dcterms:modified xsi:type="dcterms:W3CDTF">2024-04-05T10:02:16Z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0x01010046BE837EBE17C045870A2FDE07B6BF53</vt:lpwstr>
  </property>
</Properties>
</file>