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9" r:id="rId3"/>
    <p:sldId id="258" r:id="rId4"/>
    <p:sldId id="303" r:id="rId5"/>
    <p:sldId id="279" r:id="rId6"/>
    <p:sldId id="288" r:id="rId7"/>
    <p:sldId id="289" r:id="rId8"/>
    <p:sldId id="281" r:id="rId9"/>
    <p:sldId id="294" r:id="rId10"/>
    <p:sldId id="292" r:id="rId11"/>
    <p:sldId id="293" r:id="rId12"/>
    <p:sldId id="291" r:id="rId13"/>
    <p:sldId id="300" r:id="rId14"/>
    <p:sldId id="301" r:id="rId15"/>
    <p:sldId id="302" r:id="rId16"/>
    <p:sldId id="274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bor" initials="SK" lastIdx="12" clrIdx="0">
    <p:extLst>
      <p:ext uri="{19B8F6BF-5375-455C-9EA6-DF929625EA0E}">
        <p15:presenceInfo xmlns:p15="http://schemas.microsoft.com/office/powerpoint/2012/main" userId="Stribor" providerId="None"/>
      </p:ext>
    </p:extLst>
  </p:cmAuthor>
  <p:cmAuthor id="2" name="Alejandro Gómez Miguel" initials="AGM" lastIdx="5" clrIdx="1">
    <p:extLst>
      <p:ext uri="{19B8F6BF-5375-455C-9EA6-DF929625EA0E}">
        <p15:presenceInfo xmlns:p15="http://schemas.microsoft.com/office/powerpoint/2012/main" userId="Alejandro Gómez Miguel" providerId="None"/>
      </p:ext>
    </p:extLst>
  </p:cmAuthor>
  <p:cmAuthor id="3" name="Anna Sanmartín Ortí" initials="ASO" lastIdx="5" clrIdx="2">
    <p:extLst>
      <p:ext uri="{19B8F6BF-5375-455C-9EA6-DF929625EA0E}">
        <p15:presenceInfo xmlns:p15="http://schemas.microsoft.com/office/powerpoint/2012/main" userId="S-1-5-21-65335317-1544892488-2874954570-1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FF"/>
    <a:srgbClr val="6D6D6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(Recuperado%20autom&#225;ticamente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(Recuperado%20autom&#225;ticamente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(Recuperado%20autom&#225;ticamente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FAD\CRS\02.%20BAR&#211;METROS\2023_Salud%20y%20bienestar\2023_Bar&#243;metro%20Salud%20Bienestar%20-Gr&#225;ficos%20Presentac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'Salud general'!$B$72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AA-48D4-B916-625AD33441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general'!$A$73:$A$76</c:f>
              <c:strCache>
                <c:ptCount val="3"/>
                <c:pt idx="0">
                  <c:v>Muy bueno y bueno</c:v>
                </c:pt>
                <c:pt idx="1">
                  <c:v>Regular</c:v>
                </c:pt>
                <c:pt idx="2">
                  <c:v>Muy malo y malo</c:v>
                </c:pt>
              </c:strCache>
            </c:strRef>
          </c:cat>
          <c:val>
            <c:numRef>
              <c:f>'Salud general'!$B$73:$B$76</c:f>
              <c:numCache>
                <c:formatCode>###0.0</c:formatCode>
                <c:ptCount val="3"/>
                <c:pt idx="0">
                  <c:v>53.639629262270759</c:v>
                </c:pt>
                <c:pt idx="1">
                  <c:v>31.105597723373535</c:v>
                </c:pt>
                <c:pt idx="2">
                  <c:v>12.768969923402127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AA-48D4-B916-625AD3344116}"/>
            </c:ext>
          </c:extLst>
        </c:ser>
        <c:ser>
          <c:idx val="1"/>
          <c:order val="1"/>
          <c:tx>
            <c:strRef>
              <c:f>'Salud general'!$C$72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4B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general'!$A$73:$A$76</c:f>
              <c:strCache>
                <c:ptCount val="3"/>
                <c:pt idx="0">
                  <c:v>Muy bueno y bueno</c:v>
                </c:pt>
                <c:pt idx="1">
                  <c:v>Regular</c:v>
                </c:pt>
                <c:pt idx="2">
                  <c:v>Muy malo y malo</c:v>
                </c:pt>
              </c:strCache>
            </c:strRef>
          </c:cat>
          <c:val>
            <c:numRef>
              <c:f>'Salud general'!$C$73:$C$76</c:f>
              <c:numCache>
                <c:formatCode>###0.0</c:formatCode>
                <c:ptCount val="3"/>
                <c:pt idx="0">
                  <c:v>54.6</c:v>
                </c:pt>
                <c:pt idx="1">
                  <c:v>30.779480346435708</c:v>
                </c:pt>
                <c:pt idx="2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AA-48D4-B916-625AD3344116}"/>
            </c:ext>
          </c:extLst>
        </c:ser>
        <c:ser>
          <c:idx val="2"/>
          <c:order val="2"/>
          <c:tx>
            <c:strRef>
              <c:f>'Salud general'!$D$72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5D7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general'!$A$73:$A$76</c:f>
              <c:strCache>
                <c:ptCount val="3"/>
                <c:pt idx="0">
                  <c:v>Muy bueno y bueno</c:v>
                </c:pt>
                <c:pt idx="1">
                  <c:v>Regular</c:v>
                </c:pt>
                <c:pt idx="2">
                  <c:v>Muy malo y malo</c:v>
                </c:pt>
              </c:strCache>
            </c:strRef>
          </c:cat>
          <c:val>
            <c:numRef>
              <c:f>'Salud general'!$D$73:$D$76</c:f>
              <c:numCache>
                <c:formatCode>General</c:formatCode>
                <c:ptCount val="3"/>
                <c:pt idx="0">
                  <c:v>77.5</c:v>
                </c:pt>
                <c:pt idx="1">
                  <c:v>18.2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AA-48D4-B916-625AD3344116}"/>
            </c:ext>
          </c:extLst>
        </c:ser>
        <c:ser>
          <c:idx val="3"/>
          <c:order val="3"/>
          <c:tx>
            <c:strRef>
              <c:f>'Salud general'!$E$72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1E1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general'!$A$73:$A$76</c:f>
              <c:strCache>
                <c:ptCount val="3"/>
                <c:pt idx="0">
                  <c:v>Muy bueno y bueno</c:v>
                </c:pt>
                <c:pt idx="1">
                  <c:v>Regular</c:v>
                </c:pt>
                <c:pt idx="2">
                  <c:v>Muy malo y malo</c:v>
                </c:pt>
              </c:strCache>
            </c:strRef>
          </c:cat>
          <c:val>
            <c:numRef>
              <c:f>'Salud general'!$E$73:$E$76</c:f>
              <c:numCache>
                <c:formatCode>General</c:formatCode>
                <c:ptCount val="3"/>
                <c:pt idx="0">
                  <c:v>86.7</c:v>
                </c:pt>
                <c:pt idx="1">
                  <c:v>10.7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AA-48D4-B916-625AD33441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</c:barChart>
      <c:catAx>
        <c:axId val="184111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6D6D6D"/>
                </a:solidFill>
              </a:defRPr>
            </a:pPr>
            <a:endParaRPr lang="es-ES"/>
          </a:p>
        </c:txPr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'Salud mental'!$A$21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mental'!$B$12:$G$12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mental'!$B$21:$G$21</c:f>
              <c:numCache>
                <c:formatCode>0.0</c:formatCode>
                <c:ptCount val="5"/>
                <c:pt idx="0">
                  <c:v>30.876656242341578</c:v>
                </c:pt>
                <c:pt idx="1">
                  <c:v>42.400728548017625</c:v>
                </c:pt>
                <c:pt idx="2">
                  <c:v>39.891672645494687</c:v>
                </c:pt>
                <c:pt idx="3">
                  <c:v>31.738732544068959</c:v>
                </c:pt>
                <c:pt idx="4">
                  <c:v>37.560456776946737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2-4459-9236-119C31731EA1}"/>
            </c:ext>
          </c:extLst>
        </c:ser>
        <c:ser>
          <c:idx val="1"/>
          <c:order val="1"/>
          <c:tx>
            <c:strRef>
              <c:f>'Salud mental'!$A$22</c:f>
              <c:strCache>
                <c:ptCount val="1"/>
                <c:pt idx="0">
                  <c:v>Una sola vez</c:v>
                </c:pt>
              </c:strCache>
            </c:strRef>
          </c:tx>
          <c:spPr>
            <a:solidFill>
              <a:srgbClr val="6CFE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mental'!$B$12:$G$12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mental'!$B$22:$G$22</c:f>
              <c:numCache>
                <c:formatCode>0.0</c:formatCode>
                <c:ptCount val="5"/>
                <c:pt idx="0">
                  <c:v>16.325703986328193</c:v>
                </c:pt>
                <c:pt idx="1">
                  <c:v>18.996420734846243</c:v>
                </c:pt>
                <c:pt idx="2">
                  <c:v>16.018879774900448</c:v>
                </c:pt>
                <c:pt idx="3">
                  <c:v>21.389640665269276</c:v>
                </c:pt>
                <c:pt idx="4">
                  <c:v>15.447292040713927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2-4459-9236-119C31731EA1}"/>
            </c:ext>
          </c:extLst>
        </c:ser>
        <c:ser>
          <c:idx val="2"/>
          <c:order val="2"/>
          <c:tx>
            <c:strRef>
              <c:f>'Salud mental'!$A$23</c:f>
              <c:strCache>
                <c:ptCount val="1"/>
                <c:pt idx="0">
                  <c:v>De vez en cuando</c:v>
                </c:pt>
              </c:strCache>
            </c:strRef>
          </c:tx>
          <c:spPr>
            <a:solidFill>
              <a:srgbClr val="47DE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mental'!$B$12:$G$12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mental'!$B$23:$G$23</c:f>
              <c:numCache>
                <c:formatCode>0.0</c:formatCode>
                <c:ptCount val="5"/>
                <c:pt idx="0">
                  <c:v>29.629481917243339</c:v>
                </c:pt>
                <c:pt idx="1">
                  <c:v>19.810765273584561</c:v>
                </c:pt>
                <c:pt idx="2">
                  <c:v>21.843546677396148</c:v>
                </c:pt>
                <c:pt idx="3">
                  <c:v>23.764055241965647</c:v>
                </c:pt>
                <c:pt idx="4">
                  <c:v>28.071087064342414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B2-4459-9236-119C31731EA1}"/>
            </c:ext>
          </c:extLst>
        </c:ser>
        <c:ser>
          <c:idx val="3"/>
          <c:order val="3"/>
          <c:tx>
            <c:strRef>
              <c:f>'Salud mental'!$A$24</c:f>
              <c:strCache>
                <c:ptCount val="1"/>
                <c:pt idx="0">
                  <c:v>Con frecuencia + Continuamente</c:v>
                </c:pt>
              </c:strCache>
            </c:strRef>
          </c:tx>
          <c:spPr>
            <a:solidFill>
              <a:srgbClr val="EC5A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mental'!$B$12:$G$12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mental'!$B$24:$G$24</c:f>
              <c:numCache>
                <c:formatCode>0.0</c:formatCode>
                <c:ptCount val="5"/>
                <c:pt idx="0">
                  <c:v>20.67046919848509</c:v>
                </c:pt>
                <c:pt idx="1">
                  <c:v>13.258271108797741</c:v>
                </c:pt>
                <c:pt idx="2">
                  <c:v>15.586332894098046</c:v>
                </c:pt>
                <c:pt idx="3">
                  <c:v>19.487183737898278</c:v>
                </c:pt>
                <c:pt idx="4">
                  <c:v>17.257702774526553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B2-4459-9236-119C31731E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379393615"/>
        <c:axId val="483880367"/>
      </c:barChart>
      <c:catAx>
        <c:axId val="37939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D6D6D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483880367"/>
        <c:crosses val="autoZero"/>
        <c:auto val="1"/>
        <c:lblAlgn val="ctr"/>
        <c:lblOffset val="100"/>
        <c:noMultiLvlLbl val="0"/>
      </c:catAx>
      <c:valAx>
        <c:axId val="4838803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9393615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D6D6D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'Salud mental'!$B$3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mental'!$A$4:$A$8</c:f>
              <c:strCache>
                <c:ptCount val="5"/>
                <c:pt idx="0">
                  <c:v>Nunca</c:v>
                </c:pt>
                <c:pt idx="1">
                  <c:v>Una sola vez</c:v>
                </c:pt>
                <c:pt idx="2">
                  <c:v>De vez en cuando</c:v>
                </c:pt>
                <c:pt idx="3">
                  <c:v>Con frecuencia</c:v>
                </c:pt>
                <c:pt idx="4">
                  <c:v>Continuamente</c:v>
                </c:pt>
              </c:strCache>
            </c:strRef>
          </c:cat>
          <c:val>
            <c:numRef>
              <c:f>'Salud mental'!$B$4:$B$8</c:f>
              <c:numCache>
                <c:formatCode>0.0</c:formatCode>
                <c:ptCount val="5"/>
                <c:pt idx="0">
                  <c:v>36.6</c:v>
                </c:pt>
                <c:pt idx="1">
                  <c:v>17.5</c:v>
                </c:pt>
                <c:pt idx="2">
                  <c:v>24.4</c:v>
                </c:pt>
                <c:pt idx="3">
                  <c:v>10.199999999999999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4-4AD3-B646-32BC014DB934}"/>
            </c:ext>
          </c:extLst>
        </c:ser>
        <c:ser>
          <c:idx val="1"/>
          <c:order val="1"/>
          <c:tx>
            <c:strRef>
              <c:f>'Salud mental'!$C$3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4B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mental'!$A$4:$A$8</c:f>
              <c:strCache>
                <c:ptCount val="5"/>
                <c:pt idx="0">
                  <c:v>Nunca</c:v>
                </c:pt>
                <c:pt idx="1">
                  <c:v>Una sola vez</c:v>
                </c:pt>
                <c:pt idx="2">
                  <c:v>De vez en cuando</c:v>
                </c:pt>
                <c:pt idx="3">
                  <c:v>Con frecuencia</c:v>
                </c:pt>
                <c:pt idx="4">
                  <c:v>Continuamente</c:v>
                </c:pt>
              </c:strCache>
            </c:strRef>
          </c:cat>
          <c:val>
            <c:numRef>
              <c:f>'Salud mental'!$C$4:$C$8</c:f>
              <c:numCache>
                <c:formatCode>0.0</c:formatCode>
                <c:ptCount val="5"/>
                <c:pt idx="0">
                  <c:v>39.57361758827448</c:v>
                </c:pt>
                <c:pt idx="1">
                  <c:v>14.590273151232511</c:v>
                </c:pt>
                <c:pt idx="2">
                  <c:v>25.916055962691537</c:v>
                </c:pt>
                <c:pt idx="3">
                  <c:v>7.9280479680213194</c:v>
                </c:pt>
                <c:pt idx="4">
                  <c:v>7.9946702198534307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14-4AD3-B646-32BC014DB934}"/>
            </c:ext>
          </c:extLst>
        </c:ser>
        <c:ser>
          <c:idx val="2"/>
          <c:order val="2"/>
          <c:tx>
            <c:strRef>
              <c:f>'Salud mental'!$D$3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5D7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mental'!$A$4:$A$8</c:f>
              <c:strCache>
                <c:ptCount val="5"/>
                <c:pt idx="0">
                  <c:v>Nunca</c:v>
                </c:pt>
                <c:pt idx="1">
                  <c:v>Una sola vez</c:v>
                </c:pt>
                <c:pt idx="2">
                  <c:v>De vez en cuando</c:v>
                </c:pt>
                <c:pt idx="3">
                  <c:v>Con frecuencia</c:v>
                </c:pt>
                <c:pt idx="4">
                  <c:v>Continuamente</c:v>
                </c:pt>
              </c:strCache>
            </c:strRef>
          </c:cat>
          <c:val>
            <c:numRef>
              <c:f>'Salud mental'!$D$4:$D$8</c:f>
              <c:numCache>
                <c:formatCode>0.0</c:formatCode>
                <c:ptCount val="5"/>
                <c:pt idx="0">
                  <c:v>47.4</c:v>
                </c:pt>
                <c:pt idx="1">
                  <c:v>14.9</c:v>
                </c:pt>
                <c:pt idx="2">
                  <c:v>22.6</c:v>
                </c:pt>
                <c:pt idx="3">
                  <c:v>7.1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14-4AD3-B646-32BC014DB934}"/>
            </c:ext>
          </c:extLst>
        </c:ser>
        <c:ser>
          <c:idx val="3"/>
          <c:order val="3"/>
          <c:tx>
            <c:strRef>
              <c:f>'Salud mental'!$E$3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1E1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mental'!$A$4:$A$8</c:f>
              <c:strCache>
                <c:ptCount val="5"/>
                <c:pt idx="0">
                  <c:v>Nunca</c:v>
                </c:pt>
                <c:pt idx="1">
                  <c:v>Una sola vez</c:v>
                </c:pt>
                <c:pt idx="2">
                  <c:v>De vez en cuando</c:v>
                </c:pt>
                <c:pt idx="3">
                  <c:v>Con frecuencia</c:v>
                </c:pt>
                <c:pt idx="4">
                  <c:v>Continuamente</c:v>
                </c:pt>
              </c:strCache>
            </c:strRef>
          </c:cat>
          <c:val>
            <c:numRef>
              <c:f>'Salud mental'!$E$4:$E$8</c:f>
              <c:numCache>
                <c:formatCode>0.0</c:formatCode>
                <c:ptCount val="5"/>
                <c:pt idx="0">
                  <c:v>66.2</c:v>
                </c:pt>
                <c:pt idx="1">
                  <c:v>10.6</c:v>
                </c:pt>
                <c:pt idx="2">
                  <c:v>11.6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14-4AD3-B646-32BC014DB9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</c:barChart>
      <c:catAx>
        <c:axId val="184111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6D6D6D"/>
                </a:solidFill>
              </a:defRPr>
            </a:pPr>
            <a:endParaRPr lang="es-ES"/>
          </a:p>
        </c:txPr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75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'Salud mental'!$B$3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79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EE-4920-8536-7EB8CFB85D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mental'!$A$4:$A$18</c:f>
              <c:strCache>
                <c:ptCount val="15"/>
                <c:pt idx="0">
                  <c:v>Cansancio, falta de energía, apatía</c:v>
                </c:pt>
                <c:pt idx="1">
                  <c:v>Problemas para concentrarse</c:v>
                </c:pt>
                <c:pt idx="2">
                  <c:v>Sensación de estar triste, decaído/a, desesperanzado/a</c:v>
                </c:pt>
                <c:pt idx="3">
                  <c:v>Miedo, aparentemente excesivo, ante el futuro o los riesgos del presente</c:v>
                </c:pt>
                <c:pt idx="4">
                  <c:v>Poco interés por hacer cosas</c:v>
                </c:pt>
                <c:pt idx="5">
                  <c:v>Problemas para dormir</c:v>
                </c:pt>
                <c:pt idx="6">
                  <c:v>Sensación de ansiedad o ataques de ansiedad</c:v>
                </c:pt>
                <c:pt idx="7">
                  <c:v>Falta de apetito o comidas excesivas</c:v>
                </c:pt>
                <c:pt idx="8">
                  <c:v>Inquietud o desasosiego</c:v>
                </c:pt>
                <c:pt idx="9">
                  <c:v>Ideas o pensamientos reiterados, incontrolables</c:v>
                </c:pt>
                <c:pt idx="10">
                  <c:v>Irritación, explosividad, agresividad</c:v>
                </c:pt>
                <c:pt idx="11">
                  <c:v>Somnolencia continua</c:v>
                </c:pt>
                <c:pt idx="12">
                  <c:v>Dificultad para controlar los impulsos</c:v>
                </c:pt>
                <c:pt idx="13">
                  <c:v>Alegría o euforia aparentemente excesivas</c:v>
                </c:pt>
                <c:pt idx="14">
                  <c:v>Necesidad de calmarse con alcohol o pastillas</c:v>
                </c:pt>
              </c:strCache>
            </c:strRef>
          </c:cat>
          <c:val>
            <c:numRef>
              <c:f>'Salud mental'!$B$4:$B$18</c:f>
              <c:numCache>
                <c:formatCode>0.0</c:formatCode>
                <c:ptCount val="15"/>
                <c:pt idx="0">
                  <c:v>46.2</c:v>
                </c:pt>
                <c:pt idx="1">
                  <c:v>44.9</c:v>
                </c:pt>
                <c:pt idx="2">
                  <c:v>44.2</c:v>
                </c:pt>
                <c:pt idx="3">
                  <c:v>42.7</c:v>
                </c:pt>
                <c:pt idx="4">
                  <c:v>40.700000000000003</c:v>
                </c:pt>
                <c:pt idx="5">
                  <c:v>39.210462684430496</c:v>
                </c:pt>
                <c:pt idx="6">
                  <c:v>37.799999999999997</c:v>
                </c:pt>
                <c:pt idx="7">
                  <c:v>35.299999999999997</c:v>
                </c:pt>
                <c:pt idx="8">
                  <c:v>35</c:v>
                </c:pt>
                <c:pt idx="9">
                  <c:v>33.1</c:v>
                </c:pt>
                <c:pt idx="10">
                  <c:v>29.5</c:v>
                </c:pt>
                <c:pt idx="11">
                  <c:v>29.245967981272571</c:v>
                </c:pt>
                <c:pt idx="12">
                  <c:v>26.3417932592202</c:v>
                </c:pt>
                <c:pt idx="13">
                  <c:v>24.767453312310533</c:v>
                </c:pt>
                <c:pt idx="14">
                  <c:v>17.953190467403946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EE-4920-8536-7EB8CFB85DCD}"/>
            </c:ext>
          </c:extLst>
        </c:ser>
        <c:ser>
          <c:idx val="1"/>
          <c:order val="1"/>
          <c:tx>
            <c:strRef>
              <c:f>'Salud mental'!$C$3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A5D7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mental'!$A$4:$A$18</c:f>
              <c:strCache>
                <c:ptCount val="15"/>
                <c:pt idx="0">
                  <c:v>Cansancio, falta de energía, apatía</c:v>
                </c:pt>
                <c:pt idx="1">
                  <c:v>Problemas para concentrarse</c:v>
                </c:pt>
                <c:pt idx="2">
                  <c:v>Sensación de estar triste, decaído/a, desesperanzado/a</c:v>
                </c:pt>
                <c:pt idx="3">
                  <c:v>Miedo, aparentemente excesivo, ante el futuro o los riesgos del presente</c:v>
                </c:pt>
                <c:pt idx="4">
                  <c:v>Poco interés por hacer cosas</c:v>
                </c:pt>
                <c:pt idx="5">
                  <c:v>Problemas para dormir</c:v>
                </c:pt>
                <c:pt idx="6">
                  <c:v>Sensación de ansiedad o ataques de ansiedad</c:v>
                </c:pt>
                <c:pt idx="7">
                  <c:v>Falta de apetito o comidas excesivas</c:v>
                </c:pt>
                <c:pt idx="8">
                  <c:v>Inquietud o desasosiego</c:v>
                </c:pt>
                <c:pt idx="9">
                  <c:v>Ideas o pensamientos reiterados, incontrolables</c:v>
                </c:pt>
                <c:pt idx="10">
                  <c:v>Irritación, explosividad, agresividad</c:v>
                </c:pt>
                <c:pt idx="11">
                  <c:v>Somnolencia continua</c:v>
                </c:pt>
                <c:pt idx="12">
                  <c:v>Dificultad para controlar los impulsos</c:v>
                </c:pt>
                <c:pt idx="13">
                  <c:v>Alegría o euforia aparentemente excesivas</c:v>
                </c:pt>
                <c:pt idx="14">
                  <c:v>Necesidad de calmarse con alcohol o pastillas</c:v>
                </c:pt>
              </c:strCache>
            </c:strRef>
          </c:cat>
          <c:val>
            <c:numRef>
              <c:f>'Salud mental'!$C$4:$C$18</c:f>
              <c:numCache>
                <c:formatCode>0.0</c:formatCode>
                <c:ptCount val="15"/>
                <c:pt idx="0">
                  <c:v>47.901399067288473</c:v>
                </c:pt>
                <c:pt idx="1">
                  <c:v>50.033311125916057</c:v>
                </c:pt>
                <c:pt idx="2">
                  <c:v>56.562291805463026</c:v>
                </c:pt>
                <c:pt idx="3">
                  <c:v>45.103264490339775</c:v>
                </c:pt>
                <c:pt idx="4">
                  <c:v>51.499000666222521</c:v>
                </c:pt>
                <c:pt idx="5">
                  <c:v>43.970686209193872</c:v>
                </c:pt>
                <c:pt idx="6">
                  <c:v>31.445702864756829</c:v>
                </c:pt>
                <c:pt idx="7">
                  <c:v>37.708194536975348</c:v>
                </c:pt>
                <c:pt idx="8">
                  <c:v>41.97201865423051</c:v>
                </c:pt>
                <c:pt idx="9">
                  <c:v>36.97534976682212</c:v>
                </c:pt>
                <c:pt idx="10">
                  <c:v>32.578281145902729</c:v>
                </c:pt>
                <c:pt idx="11">
                  <c:v>30.646235842771485</c:v>
                </c:pt>
                <c:pt idx="12">
                  <c:v>29.313790806129248</c:v>
                </c:pt>
                <c:pt idx="13">
                  <c:v>26.049300466355763</c:v>
                </c:pt>
                <c:pt idx="14">
                  <c:v>16.055962691538973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EE-4920-8536-7EB8CFB85D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</c:barChart>
      <c:catAx>
        <c:axId val="184111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6D6D6D"/>
                </a:solidFill>
              </a:defRPr>
            </a:pPr>
            <a:endParaRPr lang="es-ES"/>
          </a:p>
        </c:txPr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65"/>
          <c:min val="10"/>
        </c:scaling>
        <c:delete val="1"/>
        <c:axPos val="t"/>
        <c:numFmt formatCode="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'Salud mental'!$B$27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mental'!$A$28:$A$32</c:f>
              <c:strCache>
                <c:ptCount val="5"/>
                <c:pt idx="0">
                  <c:v>No</c:v>
                </c:pt>
                <c:pt idx="1">
                  <c:v>Sí, fui al psicólogo</c:v>
                </c:pt>
                <c:pt idx="2">
                  <c:v>Si, fui al médico de cabecera</c:v>
                </c:pt>
                <c:pt idx="3">
                  <c:v>Si, fui al psiquiatra</c:v>
                </c:pt>
                <c:pt idx="4">
                  <c:v>Si, fui a otro profesional</c:v>
                </c:pt>
              </c:strCache>
            </c:strRef>
          </c:cat>
          <c:val>
            <c:numRef>
              <c:f>'Salud mental'!$B$28:$B$32</c:f>
              <c:numCache>
                <c:formatCode>0.0</c:formatCode>
                <c:ptCount val="5"/>
                <c:pt idx="0">
                  <c:v>37.5</c:v>
                </c:pt>
                <c:pt idx="1">
                  <c:v>28.7</c:v>
                </c:pt>
                <c:pt idx="2">
                  <c:v>20.3</c:v>
                </c:pt>
                <c:pt idx="3">
                  <c:v>16.399999999999999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4-4DCE-8682-BA5B297389B5}"/>
            </c:ext>
          </c:extLst>
        </c:ser>
        <c:ser>
          <c:idx val="1"/>
          <c:order val="1"/>
          <c:tx>
            <c:strRef>
              <c:f>'Salud mental'!$C$27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4B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mental'!$A$28:$A$32</c:f>
              <c:strCache>
                <c:ptCount val="5"/>
                <c:pt idx="0">
                  <c:v>No</c:v>
                </c:pt>
                <c:pt idx="1">
                  <c:v>Sí, fui al psicólogo</c:v>
                </c:pt>
                <c:pt idx="2">
                  <c:v>Si, fui al médico de cabecera</c:v>
                </c:pt>
                <c:pt idx="3">
                  <c:v>Si, fui al psiquiatra</c:v>
                </c:pt>
                <c:pt idx="4">
                  <c:v>Si, fui a otro profesional</c:v>
                </c:pt>
              </c:strCache>
            </c:strRef>
          </c:cat>
          <c:val>
            <c:numRef>
              <c:f>'Salud mental'!$C$28:$C$32</c:f>
              <c:numCache>
                <c:formatCode>0.0</c:formatCode>
                <c:ptCount val="5"/>
                <c:pt idx="0">
                  <c:v>49</c:v>
                </c:pt>
                <c:pt idx="1">
                  <c:v>27.7</c:v>
                </c:pt>
                <c:pt idx="2">
                  <c:v>15.5</c:v>
                </c:pt>
                <c:pt idx="3">
                  <c:v>14.1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4-4DCE-8682-BA5B297389B5}"/>
            </c:ext>
          </c:extLst>
        </c:ser>
        <c:ser>
          <c:idx val="2"/>
          <c:order val="2"/>
          <c:tx>
            <c:strRef>
              <c:f>'Salud mental'!$D$27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5D7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mental'!$A$28:$A$32</c:f>
              <c:strCache>
                <c:ptCount val="5"/>
                <c:pt idx="0">
                  <c:v>No</c:v>
                </c:pt>
                <c:pt idx="1">
                  <c:v>Sí, fui al psicólogo</c:v>
                </c:pt>
                <c:pt idx="2">
                  <c:v>Si, fui al médico de cabecera</c:v>
                </c:pt>
                <c:pt idx="3">
                  <c:v>Si, fui al psiquiatra</c:v>
                </c:pt>
                <c:pt idx="4">
                  <c:v>Si, fui a otro profesional</c:v>
                </c:pt>
              </c:strCache>
            </c:strRef>
          </c:cat>
          <c:val>
            <c:numRef>
              <c:f>'Salud mental'!$D$28:$D$32</c:f>
              <c:numCache>
                <c:formatCode>0.0</c:formatCode>
                <c:ptCount val="5"/>
                <c:pt idx="0">
                  <c:v>39.200000000000003</c:v>
                </c:pt>
                <c:pt idx="1">
                  <c:v>25.8</c:v>
                </c:pt>
                <c:pt idx="2">
                  <c:v>22</c:v>
                </c:pt>
                <c:pt idx="3">
                  <c:v>15.3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C4-4DCE-8682-BA5B297389B5}"/>
            </c:ext>
          </c:extLst>
        </c:ser>
        <c:ser>
          <c:idx val="3"/>
          <c:order val="3"/>
          <c:tx>
            <c:strRef>
              <c:f>'Salud mental'!$E$27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1E1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mental'!$A$28:$A$32</c:f>
              <c:strCache>
                <c:ptCount val="5"/>
                <c:pt idx="0">
                  <c:v>No</c:v>
                </c:pt>
                <c:pt idx="1">
                  <c:v>Sí, fui al psicólogo</c:v>
                </c:pt>
                <c:pt idx="2">
                  <c:v>Si, fui al médico de cabecera</c:v>
                </c:pt>
                <c:pt idx="3">
                  <c:v>Si, fui al psiquiatra</c:v>
                </c:pt>
                <c:pt idx="4">
                  <c:v>Si, fui a otro profesional</c:v>
                </c:pt>
              </c:strCache>
            </c:strRef>
          </c:cat>
          <c:val>
            <c:numRef>
              <c:f>'Salud mental'!$E$28:$E$32</c:f>
              <c:numCache>
                <c:formatCode>0.0</c:formatCode>
                <c:ptCount val="5"/>
                <c:pt idx="0">
                  <c:v>48.9</c:v>
                </c:pt>
                <c:pt idx="1">
                  <c:v>28</c:v>
                </c:pt>
                <c:pt idx="2">
                  <c:v>19.7</c:v>
                </c:pt>
                <c:pt idx="3">
                  <c:v>13.1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C4-4DCE-8682-BA5B29738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</c:barChart>
      <c:catAx>
        <c:axId val="184111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6D6D6D"/>
                </a:solidFill>
              </a:defRPr>
            </a:pPr>
            <a:endParaRPr lang="es-ES"/>
          </a:p>
        </c:txPr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75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'Salud mental'!$A$38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C5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mental'!$B$36:$G$36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mental'!$B$38:$G$38</c:f>
              <c:numCache>
                <c:formatCode>0.0</c:formatCode>
                <c:ptCount val="5"/>
                <c:pt idx="0">
                  <c:v>40.858101105203261</c:v>
                </c:pt>
                <c:pt idx="1">
                  <c:v>34.517362189783348</c:v>
                </c:pt>
                <c:pt idx="2">
                  <c:v>38.204680408769462</c:v>
                </c:pt>
                <c:pt idx="3">
                  <c:v>36.100764258385496</c:v>
                </c:pt>
                <c:pt idx="4">
                  <c:v>38.279531254803203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3-4162-9EE3-2E2905C9A917}"/>
            </c:ext>
          </c:extLst>
        </c:ser>
        <c:ser>
          <c:idx val="1"/>
          <c:order val="1"/>
          <c:tx>
            <c:strRef>
              <c:f>'Salud mental'!$A$39</c:f>
              <c:strCache>
                <c:ptCount val="1"/>
                <c:pt idx="0">
                  <c:v>Sí, psicólogo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mental'!$B$36:$G$36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mental'!$B$39:$G$39</c:f>
              <c:numCache>
                <c:formatCode>0.0</c:formatCode>
                <c:ptCount val="5"/>
                <c:pt idx="0">
                  <c:v>31.87436809801536</c:v>
                </c:pt>
                <c:pt idx="1">
                  <c:v>24.257705722638281</c:v>
                </c:pt>
                <c:pt idx="2">
                  <c:v>23.601291837515866</c:v>
                </c:pt>
                <c:pt idx="3">
                  <c:v>31.157328558010601</c:v>
                </c:pt>
                <c:pt idx="4">
                  <c:v>31.440946454661876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63-4162-9EE3-2E2905C9A917}"/>
            </c:ext>
          </c:extLst>
        </c:ser>
        <c:ser>
          <c:idx val="2"/>
          <c:order val="2"/>
          <c:tx>
            <c:strRef>
              <c:f>'Salud mental'!$A$40</c:f>
              <c:strCache>
                <c:ptCount val="1"/>
                <c:pt idx="0">
                  <c:v>Si, méd. cabecera</c:v>
                </c:pt>
              </c:strCache>
            </c:strRef>
          </c:tx>
          <c:spPr>
            <a:solidFill>
              <a:srgbClr val="6CFE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mental'!$B$36:$G$36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mental'!$B$40:$G$40</c:f>
              <c:numCache>
                <c:formatCode>0.0</c:formatCode>
                <c:ptCount val="5"/>
                <c:pt idx="0">
                  <c:v>21.777125158681123</c:v>
                </c:pt>
                <c:pt idx="1">
                  <c:v>19.288826043615682</c:v>
                </c:pt>
                <c:pt idx="2">
                  <c:v>15.961988552890046</c:v>
                </c:pt>
                <c:pt idx="3">
                  <c:v>24.117499280247994</c:v>
                </c:pt>
                <c:pt idx="4">
                  <c:v>20.715187417653734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63-4162-9EE3-2E2905C9A917}"/>
            </c:ext>
          </c:extLst>
        </c:ser>
        <c:ser>
          <c:idx val="3"/>
          <c:order val="3"/>
          <c:tx>
            <c:strRef>
              <c:f>'Salud mental'!$A$41</c:f>
              <c:strCache>
                <c:ptCount val="1"/>
                <c:pt idx="0">
                  <c:v>Si, psiquiatra</c:v>
                </c:pt>
              </c:strCache>
            </c:strRef>
          </c:tx>
          <c:spPr>
            <a:solidFill>
              <a:srgbClr val="47DEE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mental'!$B$36:$G$36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mental'!$B$41:$G$41</c:f>
              <c:numCache>
                <c:formatCode>0.0</c:formatCode>
                <c:ptCount val="5"/>
                <c:pt idx="0">
                  <c:v>15.261062912399897</c:v>
                </c:pt>
                <c:pt idx="1">
                  <c:v>17.542265034268802</c:v>
                </c:pt>
                <c:pt idx="2">
                  <c:v>16.838176806020762</c:v>
                </c:pt>
                <c:pt idx="3">
                  <c:v>15.976116019084918</c:v>
                </c:pt>
                <c:pt idx="4">
                  <c:v>16.34711522476378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63-4162-9EE3-2E2905C9A917}"/>
            </c:ext>
          </c:extLst>
        </c:ser>
        <c:ser>
          <c:idx val="4"/>
          <c:order val="4"/>
          <c:tx>
            <c:strRef>
              <c:f>'Salud mental'!$A$42</c:f>
              <c:strCache>
                <c:ptCount val="1"/>
                <c:pt idx="0">
                  <c:v>Si, otro/a profesional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mental'!$B$36:$G$36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mental'!$B$42:$G$42</c:f>
              <c:numCache>
                <c:formatCode>0.0</c:formatCode>
                <c:ptCount val="5"/>
                <c:pt idx="0">
                  <c:v>6.9256317247961592</c:v>
                </c:pt>
                <c:pt idx="1">
                  <c:v>12.855940249783989</c:v>
                </c:pt>
                <c:pt idx="2">
                  <c:v>15.460854315842305</c:v>
                </c:pt>
                <c:pt idx="3">
                  <c:v>9.081678231495447</c:v>
                </c:pt>
                <c:pt idx="4">
                  <c:v>5.274023158428025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63-4162-9EE3-2E2905C9A9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379393615"/>
        <c:axId val="483880367"/>
      </c:barChart>
      <c:catAx>
        <c:axId val="37939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D6D6D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483880367"/>
        <c:crosses val="autoZero"/>
        <c:auto val="1"/>
        <c:lblAlgn val="ctr"/>
        <c:lblOffset val="100"/>
        <c:noMultiLvlLbl val="0"/>
      </c:catAx>
      <c:valAx>
        <c:axId val="4838803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9393615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D6D6D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'Salud mental'!$C$143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47DE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mental'!$A$145:$A$151</c:f>
              <c:strCache>
                <c:ptCount val="7"/>
                <c:pt idx="0">
                  <c:v>Por el coste, es muy caro</c:v>
                </c:pt>
                <c:pt idx="1">
                  <c:v>No lo necesité, pude resolverlo por mi cuenta</c:v>
                </c:pt>
                <c:pt idx="2">
                  <c:v>No es un problema tan grave</c:v>
                </c:pt>
                <c:pt idx="3">
                  <c:v>No quiero contarle a nadie lo que me pasa</c:v>
                </c:pt>
                <c:pt idx="4">
                  <c:v>Por vergüenza, que se entere mi familia, amistades, etc.</c:v>
                </c:pt>
                <c:pt idx="5">
                  <c:v>No confío en profesionales de la salud mental</c:v>
                </c:pt>
                <c:pt idx="6">
                  <c:v>Otros</c:v>
                </c:pt>
              </c:strCache>
            </c:strRef>
          </c:cat>
          <c:val>
            <c:numRef>
              <c:f>'Salud mental'!$C$145:$C$151</c:f>
              <c:numCache>
                <c:formatCode>0.0</c:formatCode>
                <c:ptCount val="7"/>
                <c:pt idx="0">
                  <c:v>43.747230744729805</c:v>
                </c:pt>
                <c:pt idx="1">
                  <c:v>23.73134526872407</c:v>
                </c:pt>
                <c:pt idx="2">
                  <c:v>26.158796616138368</c:v>
                </c:pt>
                <c:pt idx="3">
                  <c:v>19.108634215669642</c:v>
                </c:pt>
                <c:pt idx="4">
                  <c:v>12.787425904713123</c:v>
                </c:pt>
                <c:pt idx="5">
                  <c:v>4.4737089453006265</c:v>
                </c:pt>
                <c:pt idx="6">
                  <c:v>3.781975196687843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E-4253-B92F-D8DB6B11A4C5}"/>
            </c:ext>
          </c:extLst>
        </c:ser>
        <c:ser>
          <c:idx val="2"/>
          <c:order val="2"/>
          <c:tx>
            <c:strRef>
              <c:f>'Salud mental'!$D$143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6CFED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mental'!$A$145:$A$151</c:f>
              <c:strCache>
                <c:ptCount val="7"/>
                <c:pt idx="0">
                  <c:v>Por el coste, es muy caro</c:v>
                </c:pt>
                <c:pt idx="1">
                  <c:v>No lo necesité, pude resolverlo por mi cuenta</c:v>
                </c:pt>
                <c:pt idx="2">
                  <c:v>No es un problema tan grave</c:v>
                </c:pt>
                <c:pt idx="3">
                  <c:v>No quiero contarle a nadie lo que me pasa</c:v>
                </c:pt>
                <c:pt idx="4">
                  <c:v>Por vergüenza, que se entere mi familia, amistades, etc.</c:v>
                </c:pt>
                <c:pt idx="5">
                  <c:v>No confío en profesionales de la salud mental</c:v>
                </c:pt>
                <c:pt idx="6">
                  <c:v>Otros</c:v>
                </c:pt>
              </c:strCache>
            </c:strRef>
          </c:cat>
          <c:val>
            <c:numRef>
              <c:f>'Salud mental'!$D$145:$D$151</c:f>
              <c:numCache>
                <c:formatCode>0.0</c:formatCode>
                <c:ptCount val="7"/>
                <c:pt idx="0">
                  <c:v>29.01252141190583</c:v>
                </c:pt>
                <c:pt idx="1">
                  <c:v>34.953868605187509</c:v>
                </c:pt>
                <c:pt idx="2">
                  <c:v>29.262714733388957</c:v>
                </c:pt>
                <c:pt idx="3">
                  <c:v>18.380793632758103</c:v>
                </c:pt>
                <c:pt idx="4">
                  <c:v>16.811625929812866</c:v>
                </c:pt>
                <c:pt idx="5">
                  <c:v>11.154717103953647</c:v>
                </c:pt>
                <c:pt idx="6">
                  <c:v>2.9449898121863409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DE-4253-B92F-D8DB6B11A4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'Salud mental'!$B$143</c15:sqref>
                        </c15:formulaRef>
                      </c:ext>
                    </c:extLst>
                    <c:strCache>
                      <c:ptCount val="1"/>
                      <c:pt idx="0">
                        <c:v>GLOBAL</c:v>
                      </c:pt>
                    </c:strCache>
                  </c:strRef>
                </c:tx>
                <c:spPr>
                  <a:solidFill>
                    <a:srgbClr val="00A3FF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89DE-4253-B92F-D8DB6B11A4C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'Salud mental'!$A$145:$A$151</c15:sqref>
                        </c15:formulaRef>
                      </c:ext>
                    </c:extLst>
                    <c:strCache>
                      <c:ptCount val="7"/>
                      <c:pt idx="0">
                        <c:v>Por el coste, es muy caro</c:v>
                      </c:pt>
                      <c:pt idx="1">
                        <c:v>No lo necesité, pude resolverlo por mi cuenta</c:v>
                      </c:pt>
                      <c:pt idx="2">
                        <c:v>No es un problema tan grave</c:v>
                      </c:pt>
                      <c:pt idx="3">
                        <c:v>No quiero contarle a nadie lo que me pasa</c:v>
                      </c:pt>
                      <c:pt idx="4">
                        <c:v>Por vergüenza, que se entere mi familia, amistades, etc.</c:v>
                      </c:pt>
                      <c:pt idx="5">
                        <c:v>No confío en profesionales de la salud mental</c:v>
                      </c:pt>
                      <c:pt idx="6">
                        <c:v>Otros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'Salud mental'!$B$145:$B$151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37.83603160161767</c:v>
                      </c:pt>
                      <c:pt idx="1">
                        <c:v>28.325161733168976</c:v>
                      </c:pt>
                      <c:pt idx="2">
                        <c:v>27.335420552695023</c:v>
                      </c:pt>
                      <c:pt idx="3">
                        <c:v>18.711724457506332</c:v>
                      </c:pt>
                      <c:pt idx="4">
                        <c:v>14.893538334169284</c:v>
                      </c:pt>
                      <c:pt idx="5">
                        <c:v>7.2547835136059282</c:v>
                      </c:pt>
                      <c:pt idx="6">
                        <c:v>3.4127511583998569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9DE-4253-B92F-D8DB6B11A4C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mental'!$E$143</c15:sqref>
                        </c15:formulaRef>
                      </c:ext>
                    </c:extLst>
                    <c:strCache>
                      <c:ptCount val="1"/>
                      <c:pt idx="0">
                        <c:v>15-19</c:v>
                      </c:pt>
                    </c:strCache>
                  </c:strRef>
                </c:tx>
                <c:spPr>
                  <a:solidFill>
                    <a:srgbClr val="3796FF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mental'!$A$145:$A$151</c15:sqref>
                        </c15:formulaRef>
                      </c:ext>
                    </c:extLst>
                    <c:strCache>
                      <c:ptCount val="7"/>
                      <c:pt idx="0">
                        <c:v>Por el coste, es muy caro</c:v>
                      </c:pt>
                      <c:pt idx="1">
                        <c:v>No lo necesité, pude resolverlo por mi cuenta</c:v>
                      </c:pt>
                      <c:pt idx="2">
                        <c:v>No es un problema tan grave</c:v>
                      </c:pt>
                      <c:pt idx="3">
                        <c:v>No quiero contarle a nadie lo que me pasa</c:v>
                      </c:pt>
                      <c:pt idx="4">
                        <c:v>Por vergüenza, que se entere mi familia, amistades, etc.</c:v>
                      </c:pt>
                      <c:pt idx="5">
                        <c:v>No confío en profesionales de la salud mental</c:v>
                      </c:pt>
                      <c:pt idx="6">
                        <c:v>Otros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mental'!$E$145:$E$151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32.557316974223419</c:v>
                      </c:pt>
                      <c:pt idx="1">
                        <c:v>29.786881550090367</c:v>
                      </c:pt>
                      <c:pt idx="2">
                        <c:v>27.254961073132243</c:v>
                      </c:pt>
                      <c:pt idx="3">
                        <c:v>23.937367273681875</c:v>
                      </c:pt>
                      <c:pt idx="4">
                        <c:v>17.106156482422069</c:v>
                      </c:pt>
                      <c:pt idx="5">
                        <c:v>8.4583236666684503</c:v>
                      </c:pt>
                      <c:pt idx="6">
                        <c:v>1.9357563035510357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9DE-4253-B92F-D8DB6B11A4C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mental'!$F$143</c15:sqref>
                        </c15:formulaRef>
                      </c:ext>
                    </c:extLst>
                    <c:strCache>
                      <c:ptCount val="1"/>
                      <c:pt idx="0">
                        <c:v>20-24</c:v>
                      </c:pt>
                    </c:strCache>
                  </c:strRef>
                </c:tx>
                <c:spPr>
                  <a:solidFill>
                    <a:srgbClr val="64B9FF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mental'!$A$145:$A$151</c15:sqref>
                        </c15:formulaRef>
                      </c:ext>
                    </c:extLst>
                    <c:strCache>
                      <c:ptCount val="7"/>
                      <c:pt idx="0">
                        <c:v>Por el coste, es muy caro</c:v>
                      </c:pt>
                      <c:pt idx="1">
                        <c:v>No lo necesité, pude resolverlo por mi cuenta</c:v>
                      </c:pt>
                      <c:pt idx="2">
                        <c:v>No es un problema tan grave</c:v>
                      </c:pt>
                      <c:pt idx="3">
                        <c:v>No quiero contarle a nadie lo que me pasa</c:v>
                      </c:pt>
                      <c:pt idx="4">
                        <c:v>Por vergüenza, que se entere mi familia, amistades, etc.</c:v>
                      </c:pt>
                      <c:pt idx="5">
                        <c:v>No confío en profesionales de la salud mental</c:v>
                      </c:pt>
                      <c:pt idx="6">
                        <c:v>Otros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mental'!$F$145:$F$151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45.096114998655153</c:v>
                      </c:pt>
                      <c:pt idx="1">
                        <c:v>25.422854282002593</c:v>
                      </c:pt>
                      <c:pt idx="2">
                        <c:v>30.675730177176302</c:v>
                      </c:pt>
                      <c:pt idx="3">
                        <c:v>16.572007854077469</c:v>
                      </c:pt>
                      <c:pt idx="4">
                        <c:v>19.687743331723432</c:v>
                      </c:pt>
                      <c:pt idx="5">
                        <c:v>3.4540694613797882</c:v>
                      </c:pt>
                      <c:pt idx="6">
                        <c:v>5.4184484518991543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9DE-4253-B92F-D8DB6B11A4C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mental'!$G$143</c15:sqref>
                        </c15:formulaRef>
                      </c:ext>
                    </c:extLst>
                    <c:strCache>
                      <c:ptCount val="1"/>
                      <c:pt idx="0">
                        <c:v>25-29</c:v>
                      </c:pt>
                    </c:strCache>
                  </c:strRef>
                </c:tx>
                <c:spPr>
                  <a:solidFill>
                    <a:srgbClr val="A5D7FF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100"/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mental'!$A$145:$A$151</c15:sqref>
                        </c15:formulaRef>
                      </c:ext>
                    </c:extLst>
                    <c:strCache>
                      <c:ptCount val="7"/>
                      <c:pt idx="0">
                        <c:v>Por el coste, es muy caro</c:v>
                      </c:pt>
                      <c:pt idx="1">
                        <c:v>No lo necesité, pude resolverlo por mi cuenta</c:v>
                      </c:pt>
                      <c:pt idx="2">
                        <c:v>No es un problema tan grave</c:v>
                      </c:pt>
                      <c:pt idx="3">
                        <c:v>No quiero contarle a nadie lo que me pasa</c:v>
                      </c:pt>
                      <c:pt idx="4">
                        <c:v>Por vergüenza, que se entere mi familia, amistades, etc.</c:v>
                      </c:pt>
                      <c:pt idx="5">
                        <c:v>No confío en profesionales de la salud mental</c:v>
                      </c:pt>
                      <c:pt idx="6">
                        <c:v>Otros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mental'!$G$145:$G$151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35.975606448599876</c:v>
                      </c:pt>
                      <c:pt idx="1">
                        <c:v>29.740096965672297</c:v>
                      </c:pt>
                      <c:pt idx="2">
                        <c:v>24.049033129282289</c:v>
                      </c:pt>
                      <c:pt idx="3">
                        <c:v>15.461716494330153</c:v>
                      </c:pt>
                      <c:pt idx="4">
                        <c:v>7.7671496497350736</c:v>
                      </c:pt>
                      <c:pt idx="5">
                        <c:v>9.8432354630801377</c:v>
                      </c:pt>
                      <c:pt idx="6">
                        <c:v>2.9181147233349951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9DE-4253-B92F-D8DB6B11A4C5}"/>
                  </c:ext>
                </c:extLst>
              </c15:ser>
            </c15:filteredBarSeries>
          </c:ext>
        </c:extLst>
      </c:barChart>
      <c:catAx>
        <c:axId val="18411175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55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tx>
            <c:strRef>
              <c:f>'Salud mental'!$E$143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rgbClr val="379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mental'!$A$145:$A$151</c:f>
              <c:strCache>
                <c:ptCount val="7"/>
                <c:pt idx="0">
                  <c:v>Por el coste, es muy caro</c:v>
                </c:pt>
                <c:pt idx="1">
                  <c:v>No lo necesité, pude resolverlo por mi cuenta</c:v>
                </c:pt>
                <c:pt idx="2">
                  <c:v>No es un problema tan grave</c:v>
                </c:pt>
                <c:pt idx="3">
                  <c:v>No quiero contarle a nadie lo que me pasa</c:v>
                </c:pt>
                <c:pt idx="4">
                  <c:v>Por vergüenza, que se entere mi familia, amistades, etc.</c:v>
                </c:pt>
                <c:pt idx="5">
                  <c:v>No confío en profesionales de la salud mental</c:v>
                </c:pt>
                <c:pt idx="6">
                  <c:v>Otros</c:v>
                </c:pt>
              </c:strCache>
            </c:strRef>
          </c:cat>
          <c:val>
            <c:numRef>
              <c:f>'Salud mental'!$E$145:$E$151</c:f>
              <c:numCache>
                <c:formatCode>0.0</c:formatCode>
                <c:ptCount val="7"/>
                <c:pt idx="0">
                  <c:v>32.557316974223419</c:v>
                </c:pt>
                <c:pt idx="1">
                  <c:v>29.786881550090367</c:v>
                </c:pt>
                <c:pt idx="2">
                  <c:v>27.254961073132243</c:v>
                </c:pt>
                <c:pt idx="3">
                  <c:v>23.937367273681875</c:v>
                </c:pt>
                <c:pt idx="4">
                  <c:v>17.106156482422069</c:v>
                </c:pt>
                <c:pt idx="5">
                  <c:v>8.4583236666684503</c:v>
                </c:pt>
                <c:pt idx="6">
                  <c:v>1.9357563035510357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27-4630-8A75-2C32C2C869A8}"/>
            </c:ext>
          </c:extLst>
        </c:ser>
        <c:ser>
          <c:idx val="4"/>
          <c:order val="4"/>
          <c:tx>
            <c:strRef>
              <c:f>'Salud mental'!$F$143</c:f>
              <c:strCache>
                <c:ptCount val="1"/>
                <c:pt idx="0">
                  <c:v>20-24</c:v>
                </c:pt>
              </c:strCache>
            </c:strRef>
          </c:tx>
          <c:spPr>
            <a:solidFill>
              <a:srgbClr val="64B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mental'!$A$145:$A$151</c:f>
              <c:strCache>
                <c:ptCount val="7"/>
                <c:pt idx="0">
                  <c:v>Por el coste, es muy caro</c:v>
                </c:pt>
                <c:pt idx="1">
                  <c:v>No lo necesité, pude resolverlo por mi cuenta</c:v>
                </c:pt>
                <c:pt idx="2">
                  <c:v>No es un problema tan grave</c:v>
                </c:pt>
                <c:pt idx="3">
                  <c:v>No quiero contarle a nadie lo que me pasa</c:v>
                </c:pt>
                <c:pt idx="4">
                  <c:v>Por vergüenza, que se entere mi familia, amistades, etc.</c:v>
                </c:pt>
                <c:pt idx="5">
                  <c:v>No confío en profesionales de la salud mental</c:v>
                </c:pt>
                <c:pt idx="6">
                  <c:v>Otros</c:v>
                </c:pt>
              </c:strCache>
            </c:strRef>
          </c:cat>
          <c:val>
            <c:numRef>
              <c:f>'Salud mental'!$F$145:$F$151</c:f>
              <c:numCache>
                <c:formatCode>0.0</c:formatCode>
                <c:ptCount val="7"/>
                <c:pt idx="0">
                  <c:v>45.096114998655153</c:v>
                </c:pt>
                <c:pt idx="1">
                  <c:v>25.422854282002593</c:v>
                </c:pt>
                <c:pt idx="2">
                  <c:v>30.675730177176302</c:v>
                </c:pt>
                <c:pt idx="3">
                  <c:v>16.572007854077469</c:v>
                </c:pt>
                <c:pt idx="4">
                  <c:v>19.687743331723432</c:v>
                </c:pt>
                <c:pt idx="5">
                  <c:v>3.4540694613797882</c:v>
                </c:pt>
                <c:pt idx="6">
                  <c:v>5.4184484518991543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27-4630-8A75-2C32C2C869A8}"/>
            </c:ext>
          </c:extLst>
        </c:ser>
        <c:ser>
          <c:idx val="5"/>
          <c:order val="5"/>
          <c:tx>
            <c:strRef>
              <c:f>'Salud mental'!$G$143</c:f>
              <c:strCache>
                <c:ptCount val="1"/>
                <c:pt idx="0">
                  <c:v>25-29</c:v>
                </c:pt>
              </c:strCache>
            </c:strRef>
          </c:tx>
          <c:spPr>
            <a:solidFill>
              <a:srgbClr val="A5D7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mental'!$A$145:$A$151</c:f>
              <c:strCache>
                <c:ptCount val="7"/>
                <c:pt idx="0">
                  <c:v>Por el coste, es muy caro</c:v>
                </c:pt>
                <c:pt idx="1">
                  <c:v>No lo necesité, pude resolverlo por mi cuenta</c:v>
                </c:pt>
                <c:pt idx="2">
                  <c:v>No es un problema tan grave</c:v>
                </c:pt>
                <c:pt idx="3">
                  <c:v>No quiero contarle a nadie lo que me pasa</c:v>
                </c:pt>
                <c:pt idx="4">
                  <c:v>Por vergüenza, que se entere mi familia, amistades, etc.</c:v>
                </c:pt>
                <c:pt idx="5">
                  <c:v>No confío en profesionales de la salud mental</c:v>
                </c:pt>
                <c:pt idx="6">
                  <c:v>Otros</c:v>
                </c:pt>
              </c:strCache>
            </c:strRef>
          </c:cat>
          <c:val>
            <c:numRef>
              <c:f>'Salud mental'!$G$145:$G$151</c:f>
              <c:numCache>
                <c:formatCode>0.0</c:formatCode>
                <c:ptCount val="7"/>
                <c:pt idx="0">
                  <c:v>35.975606448599876</c:v>
                </c:pt>
                <c:pt idx="1">
                  <c:v>29.740096965672297</c:v>
                </c:pt>
                <c:pt idx="2">
                  <c:v>24.049033129282289</c:v>
                </c:pt>
                <c:pt idx="3">
                  <c:v>15.461716494330153</c:v>
                </c:pt>
                <c:pt idx="4">
                  <c:v>7.7671496497350736</c:v>
                </c:pt>
                <c:pt idx="5">
                  <c:v>9.8432354630801377</c:v>
                </c:pt>
                <c:pt idx="6">
                  <c:v>2.9181147233349951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27-4630-8A75-2C32C2C869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'Salud mental'!$B$143</c15:sqref>
                        </c15:formulaRef>
                      </c:ext>
                    </c:extLst>
                    <c:strCache>
                      <c:ptCount val="1"/>
                      <c:pt idx="0">
                        <c:v>GLOBAL</c:v>
                      </c:pt>
                    </c:strCache>
                  </c:strRef>
                </c:tx>
                <c:spPr>
                  <a:solidFill>
                    <a:srgbClr val="00A3FF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EA27-4630-8A75-2C32C2C869A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'Salud mental'!$A$145:$A$151</c15:sqref>
                        </c15:formulaRef>
                      </c:ext>
                    </c:extLst>
                    <c:strCache>
                      <c:ptCount val="7"/>
                      <c:pt idx="0">
                        <c:v>Por el coste, es muy caro</c:v>
                      </c:pt>
                      <c:pt idx="1">
                        <c:v>No lo necesité, pude resolverlo por mi cuenta</c:v>
                      </c:pt>
                      <c:pt idx="2">
                        <c:v>No es un problema tan grave</c:v>
                      </c:pt>
                      <c:pt idx="3">
                        <c:v>No quiero contarle a nadie lo que me pasa</c:v>
                      </c:pt>
                      <c:pt idx="4">
                        <c:v>Por vergüenza, que se entere mi familia, amistades, etc.</c:v>
                      </c:pt>
                      <c:pt idx="5">
                        <c:v>No confío en profesionales de la salud mental</c:v>
                      </c:pt>
                      <c:pt idx="6">
                        <c:v>Otros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'Salud mental'!$B$145:$B$151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37.83603160161767</c:v>
                      </c:pt>
                      <c:pt idx="1">
                        <c:v>28.325161733168976</c:v>
                      </c:pt>
                      <c:pt idx="2">
                        <c:v>27.335420552695023</c:v>
                      </c:pt>
                      <c:pt idx="3">
                        <c:v>18.711724457506332</c:v>
                      </c:pt>
                      <c:pt idx="4">
                        <c:v>14.893538334169284</c:v>
                      </c:pt>
                      <c:pt idx="5">
                        <c:v>7.2547835136059282</c:v>
                      </c:pt>
                      <c:pt idx="6">
                        <c:v>3.4127511583998569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A27-4630-8A75-2C32C2C869A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mental'!$C$143</c15:sqref>
                        </c15:formulaRef>
                      </c:ext>
                    </c:extLst>
                    <c:strCache>
                      <c:ptCount val="1"/>
                      <c:pt idx="0">
                        <c:v>MUJERES</c:v>
                      </c:pt>
                    </c:strCache>
                  </c:strRef>
                </c:tx>
                <c:spPr>
                  <a:solidFill>
                    <a:srgbClr val="47DEEB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mental'!$A$145:$A$151</c15:sqref>
                        </c15:formulaRef>
                      </c:ext>
                    </c:extLst>
                    <c:strCache>
                      <c:ptCount val="7"/>
                      <c:pt idx="0">
                        <c:v>Por el coste, es muy caro</c:v>
                      </c:pt>
                      <c:pt idx="1">
                        <c:v>No lo necesité, pude resolverlo por mi cuenta</c:v>
                      </c:pt>
                      <c:pt idx="2">
                        <c:v>No es un problema tan grave</c:v>
                      </c:pt>
                      <c:pt idx="3">
                        <c:v>No quiero contarle a nadie lo que me pasa</c:v>
                      </c:pt>
                      <c:pt idx="4">
                        <c:v>Por vergüenza, que se entere mi familia, amistades, etc.</c:v>
                      </c:pt>
                      <c:pt idx="5">
                        <c:v>No confío en profesionales de la salud mental</c:v>
                      </c:pt>
                      <c:pt idx="6">
                        <c:v>Otros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mental'!$C$145:$C$151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43.747230744729805</c:v>
                      </c:pt>
                      <c:pt idx="1">
                        <c:v>23.73134526872407</c:v>
                      </c:pt>
                      <c:pt idx="2">
                        <c:v>26.158796616138368</c:v>
                      </c:pt>
                      <c:pt idx="3">
                        <c:v>19.108634215669642</c:v>
                      </c:pt>
                      <c:pt idx="4">
                        <c:v>12.787425904713123</c:v>
                      </c:pt>
                      <c:pt idx="5">
                        <c:v>4.4737089453006265</c:v>
                      </c:pt>
                      <c:pt idx="6">
                        <c:v>3.781975196687843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A27-4630-8A75-2C32C2C869A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mental'!$D$143</c15:sqref>
                        </c15:formulaRef>
                      </c:ext>
                    </c:extLst>
                    <c:strCache>
                      <c:ptCount val="1"/>
                      <c:pt idx="0">
                        <c:v>HOMBRES</c:v>
                      </c:pt>
                    </c:strCache>
                  </c:strRef>
                </c:tx>
                <c:spPr>
                  <a:solidFill>
                    <a:srgbClr val="6CFED1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100"/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mental'!$A$145:$A$151</c15:sqref>
                        </c15:formulaRef>
                      </c:ext>
                    </c:extLst>
                    <c:strCache>
                      <c:ptCount val="7"/>
                      <c:pt idx="0">
                        <c:v>Por el coste, es muy caro</c:v>
                      </c:pt>
                      <c:pt idx="1">
                        <c:v>No lo necesité, pude resolverlo por mi cuenta</c:v>
                      </c:pt>
                      <c:pt idx="2">
                        <c:v>No es un problema tan grave</c:v>
                      </c:pt>
                      <c:pt idx="3">
                        <c:v>No quiero contarle a nadie lo que me pasa</c:v>
                      </c:pt>
                      <c:pt idx="4">
                        <c:v>Por vergüenza, que se entere mi familia, amistades, etc.</c:v>
                      </c:pt>
                      <c:pt idx="5">
                        <c:v>No confío en profesionales de la salud mental</c:v>
                      </c:pt>
                      <c:pt idx="6">
                        <c:v>Otros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'Salud mental'!$D$145:$D$151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29.01252141190583</c:v>
                      </c:pt>
                      <c:pt idx="1">
                        <c:v>34.953868605187509</c:v>
                      </c:pt>
                      <c:pt idx="2">
                        <c:v>29.262714733388957</c:v>
                      </c:pt>
                      <c:pt idx="3">
                        <c:v>18.380793632758103</c:v>
                      </c:pt>
                      <c:pt idx="4">
                        <c:v>16.811625929812866</c:v>
                      </c:pt>
                      <c:pt idx="5">
                        <c:v>11.154717103953647</c:v>
                      </c:pt>
                      <c:pt idx="6">
                        <c:v>2.9449898121863409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A27-4630-8A75-2C32C2C869A8}"/>
                  </c:ext>
                </c:extLst>
              </c15:ser>
            </c15:filteredBarSeries>
          </c:ext>
        </c:extLst>
      </c:barChart>
      <c:catAx>
        <c:axId val="18411175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65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'Salud mental'!$B$3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79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47-4B59-A151-D14D0F9B6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mental'!$A$4:$A$9</c:f>
              <c:strCache>
                <c:ptCount val="5"/>
                <c:pt idx="0">
                  <c:v>Nunca</c:v>
                </c:pt>
                <c:pt idx="1">
                  <c:v>Alguna vez</c:v>
                </c:pt>
                <c:pt idx="2">
                  <c:v>Con cierta frecuencia</c:v>
                </c:pt>
                <c:pt idx="3">
                  <c:v>Con mucha frecuencia</c:v>
                </c:pt>
                <c:pt idx="4">
                  <c:v>Continuamente</c:v>
                </c:pt>
              </c:strCache>
              <c:extLst/>
            </c:strRef>
          </c:cat>
          <c:val>
            <c:numRef>
              <c:f>'Salud mental'!$B$4:$B$9</c:f>
              <c:numCache>
                <c:formatCode>###0.0</c:formatCode>
                <c:ptCount val="5"/>
                <c:pt idx="0">
                  <c:v>47</c:v>
                </c:pt>
                <c:pt idx="1">
                  <c:v>23.8</c:v>
                </c:pt>
                <c:pt idx="2">
                  <c:v>11.3</c:v>
                </c:pt>
                <c:pt idx="3">
                  <c:v>8.6</c:v>
                </c:pt>
                <c:pt idx="4">
                  <c:v>5.2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D47-4B59-A151-D14D0F9B66FC}"/>
            </c:ext>
          </c:extLst>
        </c:ser>
        <c:ser>
          <c:idx val="1"/>
          <c:order val="1"/>
          <c:tx>
            <c:strRef>
              <c:f>'Salud mental'!$C$3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4B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mental'!$A$4:$A$9</c:f>
              <c:strCache>
                <c:ptCount val="5"/>
                <c:pt idx="0">
                  <c:v>Nunca</c:v>
                </c:pt>
                <c:pt idx="1">
                  <c:v>Alguna vez</c:v>
                </c:pt>
                <c:pt idx="2">
                  <c:v>Con cierta frecuencia</c:v>
                </c:pt>
                <c:pt idx="3">
                  <c:v>Con mucha frecuencia</c:v>
                </c:pt>
                <c:pt idx="4">
                  <c:v>Continuamente</c:v>
                </c:pt>
              </c:strCache>
              <c:extLst/>
            </c:strRef>
          </c:cat>
          <c:val>
            <c:numRef>
              <c:f>'Salud mental'!$C$4:$C$9</c:f>
              <c:numCache>
                <c:formatCode>###0.0</c:formatCode>
                <c:ptCount val="5"/>
                <c:pt idx="0">
                  <c:v>52.831445702864755</c:v>
                </c:pt>
                <c:pt idx="1">
                  <c:v>26.71552298467688</c:v>
                </c:pt>
                <c:pt idx="2">
                  <c:v>8.7275149900066626</c:v>
                </c:pt>
                <c:pt idx="3">
                  <c:v>5.9960026648900735</c:v>
                </c:pt>
                <c:pt idx="4">
                  <c:v>2.8647568287808127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4D47-4B59-A151-D14D0F9B66FC}"/>
            </c:ext>
          </c:extLst>
        </c:ser>
        <c:ser>
          <c:idx val="2"/>
          <c:order val="2"/>
          <c:tx>
            <c:strRef>
              <c:f>'Salud mental'!$D$3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5D7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'Salud mental'!$A$4:$A$9</c:f>
              <c:strCache>
                <c:ptCount val="5"/>
                <c:pt idx="0">
                  <c:v>Nunca</c:v>
                </c:pt>
                <c:pt idx="1">
                  <c:v>Alguna vez</c:v>
                </c:pt>
                <c:pt idx="2">
                  <c:v>Con cierta frecuencia</c:v>
                </c:pt>
                <c:pt idx="3">
                  <c:v>Con mucha frecuencia</c:v>
                </c:pt>
                <c:pt idx="4">
                  <c:v>Continuamente</c:v>
                </c:pt>
              </c:strCache>
              <c:extLst/>
            </c:strRef>
          </c:cat>
          <c:val>
            <c:numRef>
              <c:f>'Salud mental'!$D$4:$D$9</c:f>
              <c:numCache>
                <c:formatCode>General</c:formatCode>
                <c:ptCount val="5"/>
                <c:pt idx="0">
                  <c:v>56.6</c:v>
                </c:pt>
                <c:pt idx="1">
                  <c:v>27.2</c:v>
                </c:pt>
                <c:pt idx="2">
                  <c:v>7.1</c:v>
                </c:pt>
                <c:pt idx="3">
                  <c:v>3.6</c:v>
                </c:pt>
                <c:pt idx="4">
                  <c:v>2.2000000000000002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D47-4B59-A151-D14D0F9B66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</c:barChart>
      <c:catAx>
        <c:axId val="184111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6D6D6D"/>
                </a:solidFill>
              </a:defRPr>
            </a:pPr>
            <a:endParaRPr lang="es-ES"/>
          </a:p>
        </c:txPr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'Salud mental'!$A$21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mental'!$C$12:$G$12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mental'!$C$21:$G$21</c:f>
              <c:numCache>
                <c:formatCode>0.0</c:formatCode>
                <c:ptCount val="5"/>
                <c:pt idx="0">
                  <c:v>47.015087500701647</c:v>
                </c:pt>
                <c:pt idx="1">
                  <c:v>47.904914273734342</c:v>
                </c:pt>
                <c:pt idx="2">
                  <c:v>44.319980456150688</c:v>
                </c:pt>
                <c:pt idx="3">
                  <c:v>43.387297716537823</c:v>
                </c:pt>
                <c:pt idx="4">
                  <c:v>53.890939837094621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3-40EC-A8B1-EA1263A790E4}"/>
            </c:ext>
          </c:extLst>
        </c:ser>
        <c:ser>
          <c:idx val="1"/>
          <c:order val="1"/>
          <c:tx>
            <c:strRef>
              <c:f>'Salud mental'!$A$22</c:f>
              <c:strCache>
                <c:ptCount val="1"/>
                <c:pt idx="0">
                  <c:v>Alguna vez</c:v>
                </c:pt>
              </c:strCache>
            </c:strRef>
          </c:tx>
          <c:spPr>
            <a:solidFill>
              <a:srgbClr val="6CFE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mental'!$C$12:$G$12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mental'!$C$22:$G$22</c:f>
              <c:numCache>
                <c:formatCode>0.0</c:formatCode>
                <c:ptCount val="5"/>
                <c:pt idx="0">
                  <c:v>27.908724011614705</c:v>
                </c:pt>
                <c:pt idx="1">
                  <c:v>19.762724279380294</c:v>
                </c:pt>
                <c:pt idx="2">
                  <c:v>22.009674313698753</c:v>
                </c:pt>
                <c:pt idx="3">
                  <c:v>25.218222055046528</c:v>
                </c:pt>
                <c:pt idx="4">
                  <c:v>24.365858990406252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3-40EC-A8B1-EA1263A790E4}"/>
            </c:ext>
          </c:extLst>
        </c:ser>
        <c:ser>
          <c:idx val="2"/>
          <c:order val="2"/>
          <c:tx>
            <c:strRef>
              <c:f>'Salud mental'!$A$23</c:f>
              <c:strCache>
                <c:ptCount val="1"/>
                <c:pt idx="0">
                  <c:v>Con (cierta + mucha) frecuencia + Continuamente</c:v>
                </c:pt>
              </c:strCache>
            </c:strRef>
          </c:tx>
          <c:spPr>
            <a:solidFill>
              <a:srgbClr val="EC5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mental'!$C$12:$G$12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mental'!$C$23:$G$23</c:f>
              <c:numCache>
                <c:formatCode>0.0</c:formatCode>
                <c:ptCount val="5"/>
                <c:pt idx="0">
                  <c:v>23.017131611702482</c:v>
                </c:pt>
                <c:pt idx="1">
                  <c:v>26.308094071783543</c:v>
                </c:pt>
                <c:pt idx="2">
                  <c:v>27.693921188924435</c:v>
                </c:pt>
                <c:pt idx="3">
                  <c:v>26.894160004188258</c:v>
                </c:pt>
                <c:pt idx="4">
                  <c:v>20.275636164636783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93-40EC-A8B1-EA1263A790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379393615"/>
        <c:axId val="483880367"/>
      </c:barChart>
      <c:catAx>
        <c:axId val="37939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D6D6D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483880367"/>
        <c:crosses val="autoZero"/>
        <c:auto val="1"/>
        <c:lblAlgn val="ctr"/>
        <c:lblOffset val="100"/>
        <c:noMultiLvlLbl val="0"/>
      </c:catAx>
      <c:valAx>
        <c:axId val="4838803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939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D6D6D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Riesgos!$B$130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50-4F37-9375-CBF8B14056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Riesgos!$A$131:$A$135</c:f>
              <c:strCache>
                <c:ptCount val="5"/>
                <c:pt idx="0">
                  <c:v>Tener relaciones sexuales sin protección</c:v>
                </c:pt>
                <c:pt idx="1">
                  <c:v>Conducir habiendo consumido porros</c:v>
                </c:pt>
                <c:pt idx="2">
                  <c:v>Participar en peleas</c:v>
                </c:pt>
                <c:pt idx="3">
                  <c:v>Conducir habiendo consumido cocaína, speed, pastillas…</c:v>
                </c:pt>
                <c:pt idx="4">
                  <c:v>Conducir después de haber bebido</c:v>
                </c:pt>
              </c:strCache>
            </c:strRef>
          </c:cat>
          <c:val>
            <c:numRef>
              <c:f>Riesgos!$B$131:$B$135</c:f>
              <c:numCache>
                <c:formatCode>0.0</c:formatCode>
                <c:ptCount val="5"/>
                <c:pt idx="0">
                  <c:v>19.033871905572404</c:v>
                </c:pt>
                <c:pt idx="1">
                  <c:v>9.1648496835474553</c:v>
                </c:pt>
                <c:pt idx="2">
                  <c:v>8.3673763360813869</c:v>
                </c:pt>
                <c:pt idx="3">
                  <c:v>7.6175942453540841</c:v>
                </c:pt>
                <c:pt idx="4">
                  <c:v>6.8768563760389174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50-4F37-9375-CBF8B140568A}"/>
            </c:ext>
          </c:extLst>
        </c:ser>
        <c:ser>
          <c:idx val="1"/>
          <c:order val="1"/>
          <c:tx>
            <c:strRef>
              <c:f>Riesgos!$C$130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4B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Riesgos!$A$131:$A$135</c:f>
              <c:strCache>
                <c:ptCount val="5"/>
                <c:pt idx="0">
                  <c:v>Tener relaciones sexuales sin protección</c:v>
                </c:pt>
                <c:pt idx="1">
                  <c:v>Conducir habiendo consumido porros</c:v>
                </c:pt>
                <c:pt idx="2">
                  <c:v>Participar en peleas</c:v>
                </c:pt>
                <c:pt idx="3">
                  <c:v>Conducir habiendo consumido cocaína, speed, pastillas…</c:v>
                </c:pt>
                <c:pt idx="4">
                  <c:v>Conducir después de haber bebido</c:v>
                </c:pt>
              </c:strCache>
            </c:strRef>
          </c:cat>
          <c:val>
            <c:numRef>
              <c:f>Riesgos!$C$131:$C$135</c:f>
              <c:numCache>
                <c:formatCode>0.0</c:formatCode>
                <c:ptCount val="5"/>
                <c:pt idx="0">
                  <c:v>24.295010845986983</c:v>
                </c:pt>
                <c:pt idx="1">
                  <c:v>9.8000000000000007</c:v>
                </c:pt>
                <c:pt idx="2">
                  <c:v>11.05668299510147</c:v>
                </c:pt>
                <c:pt idx="3">
                  <c:v>8.4573218480814401</c:v>
                </c:pt>
                <c:pt idx="4">
                  <c:v>8.5089773614363775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50-4F37-9375-CBF8B140568A}"/>
            </c:ext>
          </c:extLst>
        </c:ser>
        <c:ser>
          <c:idx val="2"/>
          <c:order val="2"/>
          <c:tx>
            <c:strRef>
              <c:f>Riesgos!$D$130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5D7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Riesgos!$A$131:$A$135</c:f>
              <c:strCache>
                <c:ptCount val="5"/>
                <c:pt idx="0">
                  <c:v>Tener relaciones sexuales sin protección</c:v>
                </c:pt>
                <c:pt idx="1">
                  <c:v>Conducir habiendo consumido porros</c:v>
                </c:pt>
                <c:pt idx="2">
                  <c:v>Participar en peleas</c:v>
                </c:pt>
                <c:pt idx="3">
                  <c:v>Conducir habiendo consumido cocaína, speed, pastillas…</c:v>
                </c:pt>
                <c:pt idx="4">
                  <c:v>Conducir después de haber bebido</c:v>
                </c:pt>
              </c:strCache>
            </c:strRef>
          </c:cat>
          <c:val>
            <c:numRef>
              <c:f>Riesgos!$D$131:$D$135</c:f>
              <c:numCache>
                <c:formatCode>0.0</c:formatCode>
                <c:ptCount val="5"/>
                <c:pt idx="0">
                  <c:v>14.9</c:v>
                </c:pt>
                <c:pt idx="1">
                  <c:v>6.9</c:v>
                </c:pt>
                <c:pt idx="2">
                  <c:v>4.7</c:v>
                </c:pt>
                <c:pt idx="3">
                  <c:v>6.7</c:v>
                </c:pt>
                <c:pt idx="4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50-4F37-9375-CBF8B140568A}"/>
            </c:ext>
          </c:extLst>
        </c:ser>
        <c:ser>
          <c:idx val="3"/>
          <c:order val="3"/>
          <c:tx>
            <c:strRef>
              <c:f>Riesgos!$E$130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1E1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Riesgos!$A$131:$A$135</c:f>
              <c:strCache>
                <c:ptCount val="5"/>
                <c:pt idx="0">
                  <c:v>Tener relaciones sexuales sin protección</c:v>
                </c:pt>
                <c:pt idx="1">
                  <c:v>Conducir habiendo consumido porros</c:v>
                </c:pt>
                <c:pt idx="2">
                  <c:v>Participar en peleas</c:v>
                </c:pt>
                <c:pt idx="3">
                  <c:v>Conducir habiendo consumido cocaína, speed, pastillas…</c:v>
                </c:pt>
                <c:pt idx="4">
                  <c:v>Conducir después de haber bebido</c:v>
                </c:pt>
              </c:strCache>
            </c:strRef>
          </c:cat>
          <c:val>
            <c:numRef>
              <c:f>Riesgos!$E$131:$E$135</c:f>
              <c:numCache>
                <c:formatCode>General</c:formatCode>
                <c:ptCount val="5"/>
                <c:pt idx="0">
                  <c:v>24.9</c:v>
                </c:pt>
                <c:pt idx="1">
                  <c:v>3.5</c:v>
                </c:pt>
                <c:pt idx="2">
                  <c:v>1.6</c:v>
                </c:pt>
                <c:pt idx="3">
                  <c:v>1.8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50-4F37-9375-CBF8B14056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</c:barChart>
      <c:catAx>
        <c:axId val="184111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6D6D6D"/>
                </a:solidFill>
              </a:defRPr>
            </a:pPr>
            <a:endParaRPr lang="es-ES"/>
          </a:p>
        </c:txPr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3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'Salud general'!$A$88</c:f>
              <c:strCache>
                <c:ptCount val="1"/>
                <c:pt idx="0">
                  <c:v>Muy bueno y bueno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general'!$C$79:$G$79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general'!$C$88:$G$88</c:f>
              <c:numCache>
                <c:formatCode>0.0</c:formatCode>
                <c:ptCount val="5"/>
                <c:pt idx="0">
                  <c:v>48.425801791603568</c:v>
                </c:pt>
                <c:pt idx="1">
                  <c:v>59.198331920421921</c:v>
                </c:pt>
                <c:pt idx="2">
                  <c:v>53.041920074624898</c:v>
                </c:pt>
                <c:pt idx="3">
                  <c:v>51.570026142555911</c:v>
                </c:pt>
                <c:pt idx="4">
                  <c:v>56.425876030295093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5-4148-9181-22D1445CF4E0}"/>
            </c:ext>
          </c:extLst>
        </c:ser>
        <c:ser>
          <c:idx val="1"/>
          <c:order val="1"/>
          <c:tx>
            <c:strRef>
              <c:f>'Salud general'!$A$89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6CFE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general'!$C$79:$G$79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general'!$C$89:$G$89</c:f>
              <c:numCache>
                <c:formatCode>0.0</c:formatCode>
                <c:ptCount val="5"/>
                <c:pt idx="0">
                  <c:v>36.959047532080568</c:v>
                </c:pt>
                <c:pt idx="1">
                  <c:v>25.87491361116485</c:v>
                </c:pt>
                <c:pt idx="2">
                  <c:v>27.497772707019287</c:v>
                </c:pt>
                <c:pt idx="3">
                  <c:v>36.599952899100288</c:v>
                </c:pt>
                <c:pt idx="4">
                  <c:v>29.834154084814664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5-4148-9181-22D1445CF4E0}"/>
            </c:ext>
          </c:extLst>
        </c:ser>
        <c:ser>
          <c:idx val="2"/>
          <c:order val="2"/>
          <c:tx>
            <c:strRef>
              <c:f>'Salud general'!$A$90</c:f>
              <c:strCache>
                <c:ptCount val="1"/>
                <c:pt idx="0">
                  <c:v>Muy malo y malo</c:v>
                </c:pt>
              </c:strCache>
            </c:strRef>
          </c:tx>
          <c:spPr>
            <a:solidFill>
              <a:srgbClr val="EC5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general'!$C$79:$G$79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general'!$C$90:$G$90</c:f>
              <c:numCache>
                <c:formatCode>0.0</c:formatCode>
                <c:ptCount val="5"/>
                <c:pt idx="0">
                  <c:v>14.257697585569076</c:v>
                </c:pt>
                <c:pt idx="1">
                  <c:v>10.460696617238955</c:v>
                </c:pt>
                <c:pt idx="2">
                  <c:v>14.230051908863146</c:v>
                </c:pt>
                <c:pt idx="3">
                  <c:v>10.817468440650416</c:v>
                </c:pt>
                <c:pt idx="4">
                  <c:v>13.008730447415292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B5-4148-9181-22D1445CF4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379393615"/>
        <c:axId val="483880367"/>
      </c:barChart>
      <c:catAx>
        <c:axId val="37939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D6D6D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483880367"/>
        <c:crosses val="autoZero"/>
        <c:auto val="1"/>
        <c:lblAlgn val="ctr"/>
        <c:lblOffset val="100"/>
        <c:noMultiLvlLbl val="0"/>
      </c:catAx>
      <c:valAx>
        <c:axId val="4838803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939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D6D6D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Riesgos!$C$138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47DE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Riesgos!$A$140:$A$144</c:f>
              <c:strCache>
                <c:ptCount val="5"/>
                <c:pt idx="0">
                  <c:v>He tenido relaciones sexuales sin protección o con riesgo</c:v>
                </c:pt>
                <c:pt idx="1">
                  <c:v>He participado en peleas</c:v>
                </c:pt>
                <c:pt idx="2">
                  <c:v>He conducido habiendo consumido cannabis/marihuana/porros</c:v>
                </c:pt>
                <c:pt idx="3">
                  <c:v>He conducido habiendo consumido cocaína, speed o pastillas</c:v>
                </c:pt>
                <c:pt idx="4">
                  <c:v>He conducido después de haber bebido</c:v>
                </c:pt>
              </c:strCache>
            </c:strRef>
          </c:cat>
          <c:val>
            <c:numRef>
              <c:f>Riesgos!$C$140:$C$144</c:f>
              <c:numCache>
                <c:formatCode>#,##0.0</c:formatCode>
                <c:ptCount val="5"/>
                <c:pt idx="0">
                  <c:v>17.89990219472465</c:v>
                </c:pt>
                <c:pt idx="1">
                  <c:v>6.1433057529451576</c:v>
                </c:pt>
                <c:pt idx="2">
                  <c:v>5.0247195927407207</c:v>
                </c:pt>
                <c:pt idx="3">
                  <c:v>5.1555212232929106</c:v>
                </c:pt>
                <c:pt idx="4">
                  <c:v>4.8398120408844534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E7-4829-A5DA-B59BFFB99D5B}"/>
            </c:ext>
          </c:extLst>
        </c:ser>
        <c:ser>
          <c:idx val="2"/>
          <c:order val="2"/>
          <c:tx>
            <c:strRef>
              <c:f>Riesgos!$D$138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6CFED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Riesgos!$A$140:$A$144</c:f>
              <c:strCache>
                <c:ptCount val="5"/>
                <c:pt idx="0">
                  <c:v>He tenido relaciones sexuales sin protección o con riesgo</c:v>
                </c:pt>
                <c:pt idx="1">
                  <c:v>He participado en peleas</c:v>
                </c:pt>
                <c:pt idx="2">
                  <c:v>He conducido habiendo consumido cannabis/marihuana/porros</c:v>
                </c:pt>
                <c:pt idx="3">
                  <c:v>He conducido habiendo consumido cocaína, speed o pastillas</c:v>
                </c:pt>
                <c:pt idx="4">
                  <c:v>He conducido después de haber bebido</c:v>
                </c:pt>
              </c:strCache>
            </c:strRef>
          </c:cat>
          <c:val>
            <c:numRef>
              <c:f>Riesgos!$D$140:$D$144</c:f>
              <c:numCache>
                <c:formatCode>#,##0.0</c:formatCode>
                <c:ptCount val="5"/>
                <c:pt idx="0">
                  <c:v>19.764780706638923</c:v>
                </c:pt>
                <c:pt idx="1">
                  <c:v>11.400700967540162</c:v>
                </c:pt>
                <c:pt idx="2">
                  <c:v>11.04107725564551</c:v>
                </c:pt>
                <c:pt idx="3">
                  <c:v>9.8435629974117553</c:v>
                </c:pt>
                <c:pt idx="4">
                  <c:v>8.7022856595649021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E7-4829-A5DA-B59BFFB99D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Riesgos!$B$138</c15:sqref>
                        </c15:formulaRef>
                      </c:ext>
                    </c:extLst>
                    <c:strCache>
                      <c:ptCount val="1"/>
                      <c:pt idx="0">
                        <c:v>GLOBAL</c:v>
                      </c:pt>
                    </c:strCache>
                  </c:strRef>
                </c:tx>
                <c:spPr>
                  <a:solidFill>
                    <a:srgbClr val="00A3FF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FEE7-4829-A5DA-B59BFFB99D5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Riesgos!$A$140:$A$144</c15:sqref>
                        </c15:formulaRef>
                      </c:ext>
                    </c:extLst>
                    <c:strCache>
                      <c:ptCount val="5"/>
                      <c:pt idx="0">
                        <c:v>He tenido relaciones sexuales sin protección o con riesgo</c:v>
                      </c:pt>
                      <c:pt idx="1">
                        <c:v>He participado en peleas</c:v>
                      </c:pt>
                      <c:pt idx="2">
                        <c:v>He conducido habiendo consumido cannabis/marihuana/porros</c:v>
                      </c:pt>
                      <c:pt idx="3">
                        <c:v>He conducido habiendo consumido cocaína, speed o pastillas</c:v>
                      </c:pt>
                      <c:pt idx="4">
                        <c:v>He conducido después de haber bebido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Riesgos!$B$140:$B$144</c15:sqref>
                        </c15:formulaRef>
                      </c:ext>
                    </c:extLst>
                    <c:numCache>
                      <c:formatCode>#,##0.0</c:formatCode>
                      <c:ptCount val="5"/>
                      <c:pt idx="0">
                        <c:v>19.033871905572404</c:v>
                      </c:pt>
                      <c:pt idx="1">
                        <c:v>9.1648496835474553</c:v>
                      </c:pt>
                      <c:pt idx="2">
                        <c:v>8.3673763360813869</c:v>
                      </c:pt>
                      <c:pt idx="3">
                        <c:v>7.6175942453540841</c:v>
                      </c:pt>
                      <c:pt idx="4">
                        <c:v>6.8768563760389174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EE7-4829-A5DA-B59BFFB99D5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Riesgos!$E$138</c15:sqref>
                        </c15:formulaRef>
                      </c:ext>
                    </c:extLst>
                    <c:strCache>
                      <c:ptCount val="1"/>
                      <c:pt idx="0">
                        <c:v>15-19</c:v>
                      </c:pt>
                    </c:strCache>
                  </c:strRef>
                </c:tx>
                <c:spPr>
                  <a:solidFill>
                    <a:srgbClr val="3796FF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Riesgos!$A$140:$A$144</c15:sqref>
                        </c15:formulaRef>
                      </c:ext>
                    </c:extLst>
                    <c:strCache>
                      <c:ptCount val="5"/>
                      <c:pt idx="0">
                        <c:v>He tenido relaciones sexuales sin protección o con riesgo</c:v>
                      </c:pt>
                      <c:pt idx="1">
                        <c:v>He participado en peleas</c:v>
                      </c:pt>
                      <c:pt idx="2">
                        <c:v>He conducido habiendo consumido cannabis/marihuana/porros</c:v>
                      </c:pt>
                      <c:pt idx="3">
                        <c:v>He conducido habiendo consumido cocaína, speed o pastillas</c:v>
                      </c:pt>
                      <c:pt idx="4">
                        <c:v>He conducido después de haber bebido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Riesgos!$E$140:$E$144</c15:sqref>
                        </c15:formulaRef>
                      </c:ext>
                    </c:extLst>
                    <c:numCache>
                      <c:formatCode>#,##0.0</c:formatCode>
                      <c:ptCount val="5"/>
                      <c:pt idx="0">
                        <c:v>18.742829169298691</c:v>
                      </c:pt>
                      <c:pt idx="1">
                        <c:v>11.41012414283767</c:v>
                      </c:pt>
                      <c:pt idx="2">
                        <c:v>9.6199158014061208</c:v>
                      </c:pt>
                      <c:pt idx="3">
                        <c:v>11.302708034814001</c:v>
                      </c:pt>
                      <c:pt idx="4">
                        <c:v>9.1602305237088473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EE7-4829-A5DA-B59BFFB99D5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Riesgos!$F$138</c15:sqref>
                        </c15:formulaRef>
                      </c:ext>
                    </c:extLst>
                    <c:strCache>
                      <c:ptCount val="1"/>
                      <c:pt idx="0">
                        <c:v>20-24</c:v>
                      </c:pt>
                    </c:strCache>
                  </c:strRef>
                </c:tx>
                <c:spPr>
                  <a:solidFill>
                    <a:srgbClr val="64B9FF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Riesgos!$A$140:$A$144</c15:sqref>
                        </c15:formulaRef>
                      </c:ext>
                    </c:extLst>
                    <c:strCache>
                      <c:ptCount val="5"/>
                      <c:pt idx="0">
                        <c:v>He tenido relaciones sexuales sin protección o con riesgo</c:v>
                      </c:pt>
                      <c:pt idx="1">
                        <c:v>He participado en peleas</c:v>
                      </c:pt>
                      <c:pt idx="2">
                        <c:v>He conducido habiendo consumido cannabis/marihuana/porros</c:v>
                      </c:pt>
                      <c:pt idx="3">
                        <c:v>He conducido habiendo consumido cocaína, speed o pastillas</c:v>
                      </c:pt>
                      <c:pt idx="4">
                        <c:v>He conducido después de haber bebido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Riesgos!$F$140:$F$144</c15:sqref>
                        </c15:formulaRef>
                      </c:ext>
                    </c:extLst>
                    <c:numCache>
                      <c:formatCode>#,##0.0</c:formatCode>
                      <c:ptCount val="5"/>
                      <c:pt idx="0">
                        <c:v>19.611366974948641</c:v>
                      </c:pt>
                      <c:pt idx="1">
                        <c:v>9.4639597846492052</c:v>
                      </c:pt>
                      <c:pt idx="2">
                        <c:v>9.0794511096628749</c:v>
                      </c:pt>
                      <c:pt idx="3">
                        <c:v>6.8763533941700148</c:v>
                      </c:pt>
                      <c:pt idx="4">
                        <c:v>6.8545058982984717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EE7-4829-A5DA-B59BFFB99D5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Riesgos!$G$138</c15:sqref>
                        </c15:formulaRef>
                      </c:ext>
                    </c:extLst>
                    <c:strCache>
                      <c:ptCount val="1"/>
                      <c:pt idx="0">
                        <c:v>25-29</c:v>
                      </c:pt>
                    </c:strCache>
                  </c:strRef>
                </c:tx>
                <c:spPr>
                  <a:solidFill>
                    <a:srgbClr val="A5D7FF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100"/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Riesgos!$A$140:$A$144</c15:sqref>
                        </c15:formulaRef>
                      </c:ext>
                    </c:extLst>
                    <c:strCache>
                      <c:ptCount val="5"/>
                      <c:pt idx="0">
                        <c:v>He tenido relaciones sexuales sin protección o con riesgo</c:v>
                      </c:pt>
                      <c:pt idx="1">
                        <c:v>He participado en peleas</c:v>
                      </c:pt>
                      <c:pt idx="2">
                        <c:v>He conducido habiendo consumido cannabis/marihuana/porros</c:v>
                      </c:pt>
                      <c:pt idx="3">
                        <c:v>He conducido habiendo consumido cocaína, speed o pastillas</c:v>
                      </c:pt>
                      <c:pt idx="4">
                        <c:v>He conducido después de haber bebido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Riesgos!$G$140:$G$144</c15:sqref>
                        </c15:formulaRef>
                      </c:ext>
                    </c:extLst>
                    <c:numCache>
                      <c:formatCode>#,##0.0</c:formatCode>
                      <c:ptCount val="5"/>
                      <c:pt idx="0">
                        <c:v>18.796271045774844</c:v>
                      </c:pt>
                      <c:pt idx="1">
                        <c:v>6.2164207757953944</c:v>
                      </c:pt>
                      <c:pt idx="2">
                        <c:v>6.174247136663146</c:v>
                      </c:pt>
                      <c:pt idx="3">
                        <c:v>4.0176163304581038</c:v>
                      </c:pt>
                      <c:pt idx="4">
                        <c:v>4.2067986879790125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EE7-4829-A5DA-B59BFFB99D5B}"/>
                  </c:ext>
                </c:extLst>
              </c15:ser>
            </c15:filteredBarSeries>
          </c:ext>
        </c:extLst>
      </c:barChart>
      <c:catAx>
        <c:axId val="18411175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25"/>
          <c:min val="0"/>
        </c:scaling>
        <c:delete val="1"/>
        <c:axPos val="t"/>
        <c:numFmt formatCode="#,##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tx>
            <c:strRef>
              <c:f>Riesgos!$E$138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rgbClr val="379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Riesgos!$A$140:$A$144</c:f>
              <c:strCache>
                <c:ptCount val="5"/>
                <c:pt idx="0">
                  <c:v>He tenido relaciones sexuales sin protección o con riesgo</c:v>
                </c:pt>
                <c:pt idx="1">
                  <c:v>He participado en peleas</c:v>
                </c:pt>
                <c:pt idx="2">
                  <c:v>He conducido habiendo consumido cannabis/marihuana/porros</c:v>
                </c:pt>
                <c:pt idx="3">
                  <c:v>He conducido habiendo consumido cocaína, speed o pastillas</c:v>
                </c:pt>
                <c:pt idx="4">
                  <c:v>He conducido después de haber bebido</c:v>
                </c:pt>
              </c:strCache>
            </c:strRef>
          </c:cat>
          <c:val>
            <c:numRef>
              <c:f>Riesgos!$E$140:$E$144</c:f>
              <c:numCache>
                <c:formatCode>#,##0.0</c:formatCode>
                <c:ptCount val="5"/>
                <c:pt idx="0">
                  <c:v>18.742829169298691</c:v>
                </c:pt>
                <c:pt idx="1">
                  <c:v>11.41012414283767</c:v>
                </c:pt>
                <c:pt idx="2">
                  <c:v>9.6199158014061208</c:v>
                </c:pt>
                <c:pt idx="3">
                  <c:v>11.302708034814001</c:v>
                </c:pt>
                <c:pt idx="4">
                  <c:v>9.1602305237088473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20-4828-916A-875B4E949868}"/>
            </c:ext>
          </c:extLst>
        </c:ser>
        <c:ser>
          <c:idx val="4"/>
          <c:order val="4"/>
          <c:tx>
            <c:strRef>
              <c:f>Riesgos!$F$138</c:f>
              <c:strCache>
                <c:ptCount val="1"/>
                <c:pt idx="0">
                  <c:v>20-24</c:v>
                </c:pt>
              </c:strCache>
            </c:strRef>
          </c:tx>
          <c:spPr>
            <a:solidFill>
              <a:srgbClr val="64B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Riesgos!$A$140:$A$144</c:f>
              <c:strCache>
                <c:ptCount val="5"/>
                <c:pt idx="0">
                  <c:v>He tenido relaciones sexuales sin protección o con riesgo</c:v>
                </c:pt>
                <c:pt idx="1">
                  <c:v>He participado en peleas</c:v>
                </c:pt>
                <c:pt idx="2">
                  <c:v>He conducido habiendo consumido cannabis/marihuana/porros</c:v>
                </c:pt>
                <c:pt idx="3">
                  <c:v>He conducido habiendo consumido cocaína, speed o pastillas</c:v>
                </c:pt>
                <c:pt idx="4">
                  <c:v>He conducido después de haber bebido</c:v>
                </c:pt>
              </c:strCache>
            </c:strRef>
          </c:cat>
          <c:val>
            <c:numRef>
              <c:f>Riesgos!$F$140:$F$144</c:f>
              <c:numCache>
                <c:formatCode>#,##0.0</c:formatCode>
                <c:ptCount val="5"/>
                <c:pt idx="0">
                  <c:v>19.611366974948641</c:v>
                </c:pt>
                <c:pt idx="1">
                  <c:v>9.4639597846492052</c:v>
                </c:pt>
                <c:pt idx="2">
                  <c:v>9.0794511096628749</c:v>
                </c:pt>
                <c:pt idx="3">
                  <c:v>6.8763533941700148</c:v>
                </c:pt>
                <c:pt idx="4">
                  <c:v>6.8545058982984717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20-4828-916A-875B4E949868}"/>
            </c:ext>
          </c:extLst>
        </c:ser>
        <c:ser>
          <c:idx val="5"/>
          <c:order val="5"/>
          <c:tx>
            <c:strRef>
              <c:f>Riesgos!$G$138</c:f>
              <c:strCache>
                <c:ptCount val="1"/>
                <c:pt idx="0">
                  <c:v>25-29</c:v>
                </c:pt>
              </c:strCache>
            </c:strRef>
          </c:tx>
          <c:spPr>
            <a:solidFill>
              <a:srgbClr val="A5D7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Riesgos!$A$140:$A$144</c:f>
              <c:strCache>
                <c:ptCount val="5"/>
                <c:pt idx="0">
                  <c:v>He tenido relaciones sexuales sin protección o con riesgo</c:v>
                </c:pt>
                <c:pt idx="1">
                  <c:v>He participado en peleas</c:v>
                </c:pt>
                <c:pt idx="2">
                  <c:v>He conducido habiendo consumido cannabis/marihuana/porros</c:v>
                </c:pt>
                <c:pt idx="3">
                  <c:v>He conducido habiendo consumido cocaína, speed o pastillas</c:v>
                </c:pt>
                <c:pt idx="4">
                  <c:v>He conducido después de haber bebido</c:v>
                </c:pt>
              </c:strCache>
            </c:strRef>
          </c:cat>
          <c:val>
            <c:numRef>
              <c:f>Riesgos!$G$140:$G$144</c:f>
              <c:numCache>
                <c:formatCode>#,##0.0</c:formatCode>
                <c:ptCount val="5"/>
                <c:pt idx="0">
                  <c:v>18.796271045774844</c:v>
                </c:pt>
                <c:pt idx="1">
                  <c:v>6.2164207757953944</c:v>
                </c:pt>
                <c:pt idx="2">
                  <c:v>6.174247136663146</c:v>
                </c:pt>
                <c:pt idx="3">
                  <c:v>4.0176163304581038</c:v>
                </c:pt>
                <c:pt idx="4">
                  <c:v>4.2067986879790125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20-4828-916A-875B4E9498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Riesgos!$B$138</c15:sqref>
                        </c15:formulaRef>
                      </c:ext>
                    </c:extLst>
                    <c:strCache>
                      <c:ptCount val="1"/>
                      <c:pt idx="0">
                        <c:v>GLOBAL</c:v>
                      </c:pt>
                    </c:strCache>
                  </c:strRef>
                </c:tx>
                <c:spPr>
                  <a:solidFill>
                    <a:srgbClr val="00A3FF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DC20-4828-916A-875B4E94986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Riesgos!$A$140:$A$144</c15:sqref>
                        </c15:formulaRef>
                      </c:ext>
                    </c:extLst>
                    <c:strCache>
                      <c:ptCount val="5"/>
                      <c:pt idx="0">
                        <c:v>He tenido relaciones sexuales sin protección o con riesgo</c:v>
                      </c:pt>
                      <c:pt idx="1">
                        <c:v>He participado en peleas</c:v>
                      </c:pt>
                      <c:pt idx="2">
                        <c:v>He conducido habiendo consumido cannabis/marihuana/porros</c:v>
                      </c:pt>
                      <c:pt idx="3">
                        <c:v>He conducido habiendo consumido cocaína, speed o pastillas</c:v>
                      </c:pt>
                      <c:pt idx="4">
                        <c:v>He conducido después de haber bebido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Riesgos!$B$140:$B$144</c15:sqref>
                        </c15:formulaRef>
                      </c:ext>
                    </c:extLst>
                    <c:numCache>
                      <c:formatCode>#,##0.0</c:formatCode>
                      <c:ptCount val="5"/>
                      <c:pt idx="0">
                        <c:v>19.033871905572404</c:v>
                      </c:pt>
                      <c:pt idx="1">
                        <c:v>9.1648496835474553</c:v>
                      </c:pt>
                      <c:pt idx="2">
                        <c:v>8.3673763360813869</c:v>
                      </c:pt>
                      <c:pt idx="3">
                        <c:v>7.6175942453540841</c:v>
                      </c:pt>
                      <c:pt idx="4">
                        <c:v>6.8768563760389174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C20-4828-916A-875B4E94986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Riesgos!$C$138</c15:sqref>
                        </c15:formulaRef>
                      </c:ext>
                    </c:extLst>
                    <c:strCache>
                      <c:ptCount val="1"/>
                      <c:pt idx="0">
                        <c:v>MUJERES</c:v>
                      </c:pt>
                    </c:strCache>
                  </c:strRef>
                </c:tx>
                <c:spPr>
                  <a:solidFill>
                    <a:srgbClr val="47DEEB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Riesgos!$A$140:$A$144</c15:sqref>
                        </c15:formulaRef>
                      </c:ext>
                    </c:extLst>
                    <c:strCache>
                      <c:ptCount val="5"/>
                      <c:pt idx="0">
                        <c:v>He tenido relaciones sexuales sin protección o con riesgo</c:v>
                      </c:pt>
                      <c:pt idx="1">
                        <c:v>He participado en peleas</c:v>
                      </c:pt>
                      <c:pt idx="2">
                        <c:v>He conducido habiendo consumido cannabis/marihuana/porros</c:v>
                      </c:pt>
                      <c:pt idx="3">
                        <c:v>He conducido habiendo consumido cocaína, speed o pastillas</c:v>
                      </c:pt>
                      <c:pt idx="4">
                        <c:v>He conducido después de haber bebido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Riesgos!$C$140:$C$144</c15:sqref>
                        </c15:formulaRef>
                      </c:ext>
                    </c:extLst>
                    <c:numCache>
                      <c:formatCode>#,##0.0</c:formatCode>
                      <c:ptCount val="5"/>
                      <c:pt idx="0">
                        <c:v>17.89990219472465</c:v>
                      </c:pt>
                      <c:pt idx="1">
                        <c:v>6.1433057529451576</c:v>
                      </c:pt>
                      <c:pt idx="2">
                        <c:v>5.0247195927407207</c:v>
                      </c:pt>
                      <c:pt idx="3">
                        <c:v>5.1555212232929106</c:v>
                      </c:pt>
                      <c:pt idx="4">
                        <c:v>4.8398120408844534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C20-4828-916A-875B4E94986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Riesgos!$D$138</c15:sqref>
                        </c15:formulaRef>
                      </c:ext>
                    </c:extLst>
                    <c:strCache>
                      <c:ptCount val="1"/>
                      <c:pt idx="0">
                        <c:v>HOMBRES</c:v>
                      </c:pt>
                    </c:strCache>
                  </c:strRef>
                </c:tx>
                <c:spPr>
                  <a:solidFill>
                    <a:srgbClr val="6CFED1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100"/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Riesgos!$A$140:$A$144</c15:sqref>
                        </c15:formulaRef>
                      </c:ext>
                    </c:extLst>
                    <c:strCache>
                      <c:ptCount val="5"/>
                      <c:pt idx="0">
                        <c:v>He tenido relaciones sexuales sin protección o con riesgo</c:v>
                      </c:pt>
                      <c:pt idx="1">
                        <c:v>He participado en peleas</c:v>
                      </c:pt>
                      <c:pt idx="2">
                        <c:v>He conducido habiendo consumido cannabis/marihuana/porros</c:v>
                      </c:pt>
                      <c:pt idx="3">
                        <c:v>He conducido habiendo consumido cocaína, speed o pastillas</c:v>
                      </c:pt>
                      <c:pt idx="4">
                        <c:v>He conducido después de haber bebido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Riesgos!$D$140:$D$144</c15:sqref>
                        </c15:formulaRef>
                      </c:ext>
                    </c:extLst>
                    <c:numCache>
                      <c:formatCode>#,##0.0</c:formatCode>
                      <c:ptCount val="5"/>
                      <c:pt idx="0">
                        <c:v>19.764780706638923</c:v>
                      </c:pt>
                      <c:pt idx="1">
                        <c:v>11.400700967540162</c:v>
                      </c:pt>
                      <c:pt idx="2">
                        <c:v>11.04107725564551</c:v>
                      </c:pt>
                      <c:pt idx="3">
                        <c:v>9.8435629974117553</c:v>
                      </c:pt>
                      <c:pt idx="4">
                        <c:v>8.7022856595649021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C20-4828-916A-875B4E949868}"/>
                  </c:ext>
                </c:extLst>
              </c15:ser>
            </c15:filteredBarSeries>
          </c:ext>
        </c:extLst>
      </c:barChart>
      <c:catAx>
        <c:axId val="18411175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25"/>
          <c:min val="0"/>
        </c:scaling>
        <c:delete val="1"/>
        <c:axPos val="t"/>
        <c:numFmt formatCode="#,##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Riesgos!$A$152</c:f>
              <c:strCache>
                <c:ptCount val="1"/>
                <c:pt idx="0">
                  <c:v>Total/mucha seguridad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Riesgos!$B$147:$G$147</c:f>
              <c:strCache>
                <c:ptCount val="6"/>
                <c:pt idx="0">
                  <c:v>GLOBAL</c:v>
                </c:pt>
                <c:pt idx="1">
                  <c:v>MUJERES</c:v>
                </c:pt>
                <c:pt idx="2">
                  <c:v>HOMBRES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</c:strCache>
            </c:strRef>
          </c:cat>
          <c:val>
            <c:numRef>
              <c:f>Riesgos!$B$152:$G$152</c:f>
              <c:numCache>
                <c:formatCode>0.0</c:formatCode>
                <c:ptCount val="6"/>
                <c:pt idx="0">
                  <c:v>38.472351715838414</c:v>
                </c:pt>
                <c:pt idx="1">
                  <c:v>33.626886537651899</c:v>
                </c:pt>
                <c:pt idx="2">
                  <c:v>42.807372486200194</c:v>
                </c:pt>
                <c:pt idx="3">
                  <c:v>37.647472738330073</c:v>
                </c:pt>
                <c:pt idx="4">
                  <c:v>39.486522493602131</c:v>
                </c:pt>
                <c:pt idx="5">
                  <c:v>38.425074379247611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1-43F9-A46A-CE8FDB72FFAE}"/>
            </c:ext>
          </c:extLst>
        </c:ser>
        <c:ser>
          <c:idx val="1"/>
          <c:order val="1"/>
          <c:tx>
            <c:strRef>
              <c:f>Riesgos!$A$151</c:f>
              <c:strCache>
                <c:ptCount val="1"/>
                <c:pt idx="0">
                  <c:v>Algo de inseguridad</c:v>
                </c:pt>
              </c:strCache>
            </c:strRef>
          </c:tx>
          <c:spPr>
            <a:solidFill>
              <a:srgbClr val="6CFE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Riesgos!$B$147:$G$147</c:f>
              <c:strCache>
                <c:ptCount val="6"/>
                <c:pt idx="0">
                  <c:v>GLOBAL</c:v>
                </c:pt>
                <c:pt idx="1">
                  <c:v>MUJERES</c:v>
                </c:pt>
                <c:pt idx="2">
                  <c:v>HOMBRES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</c:strCache>
            </c:strRef>
          </c:cat>
          <c:val>
            <c:numRef>
              <c:f>Riesgos!$B$151:$G$151</c:f>
              <c:numCache>
                <c:formatCode>0.0</c:formatCode>
                <c:ptCount val="6"/>
                <c:pt idx="0">
                  <c:v>16.852413393400617</c:v>
                </c:pt>
                <c:pt idx="1">
                  <c:v>16.206177442830285</c:v>
                </c:pt>
                <c:pt idx="2">
                  <c:v>17.5833549614478</c:v>
                </c:pt>
                <c:pt idx="3">
                  <c:v>14.434877176376279</c:v>
                </c:pt>
                <c:pt idx="4">
                  <c:v>16.793719509618509</c:v>
                </c:pt>
                <c:pt idx="5">
                  <c:v>19.762181498298656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1-43F9-A46A-CE8FDB72FFAE}"/>
            </c:ext>
          </c:extLst>
        </c:ser>
        <c:ser>
          <c:idx val="0"/>
          <c:order val="2"/>
          <c:tx>
            <c:strRef>
              <c:f>Riesgos!$A$150</c:f>
              <c:strCache>
                <c:ptCount val="1"/>
                <c:pt idx="0">
                  <c:v>Ninguna/poca seguridad</c:v>
                </c:pt>
              </c:strCache>
            </c:strRef>
          </c:tx>
          <c:spPr>
            <a:solidFill>
              <a:srgbClr val="EC5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Riesgos!$B$147:$G$147</c:f>
              <c:strCache>
                <c:ptCount val="6"/>
                <c:pt idx="0">
                  <c:v>GLOBAL</c:v>
                </c:pt>
                <c:pt idx="1">
                  <c:v>MUJERES</c:v>
                </c:pt>
                <c:pt idx="2">
                  <c:v>HOMBRES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</c:strCache>
            </c:strRef>
          </c:cat>
          <c:val>
            <c:numRef>
              <c:f>Riesgos!$B$150:$G$150</c:f>
              <c:numCache>
                <c:formatCode>0.0</c:formatCode>
                <c:ptCount val="6"/>
                <c:pt idx="0">
                  <c:v>40.155901514328036</c:v>
                </c:pt>
                <c:pt idx="1">
                  <c:v>47.209152336098384</c:v>
                </c:pt>
                <c:pt idx="2">
                  <c:v>33.580943108615593</c:v>
                </c:pt>
                <c:pt idx="3">
                  <c:v>39.877473958309643</c:v>
                </c:pt>
                <c:pt idx="4">
                  <c:v>40.557774751584105</c:v>
                </c:pt>
                <c:pt idx="5">
                  <c:v>40.080050630114087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1-43F9-A46A-CE8FDB72FF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379393615"/>
        <c:axId val="483880367"/>
      </c:barChart>
      <c:catAx>
        <c:axId val="37939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6D6D6D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483880367"/>
        <c:crosses val="autoZero"/>
        <c:auto val="1"/>
        <c:lblAlgn val="ctr"/>
        <c:lblOffset val="100"/>
        <c:noMultiLvlLbl val="0"/>
      </c:catAx>
      <c:valAx>
        <c:axId val="4838803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9393615"/>
        <c:crosses val="autoZero"/>
        <c:crossBetween val="between"/>
      </c:valAx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Riesgos!$A$156</c:f>
              <c:strCache>
                <c:ptCount val="1"/>
                <c:pt idx="0">
                  <c:v>Total/mucha seguridad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Riesgos!$B$147:$G$147</c:f>
              <c:strCache>
                <c:ptCount val="6"/>
                <c:pt idx="0">
                  <c:v>GLOBAL</c:v>
                </c:pt>
                <c:pt idx="1">
                  <c:v>MUJERES</c:v>
                </c:pt>
                <c:pt idx="2">
                  <c:v>HOMBRES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</c:strCache>
            </c:strRef>
          </c:cat>
          <c:val>
            <c:numRef>
              <c:f>Riesgos!$B$156:$G$156</c:f>
              <c:numCache>
                <c:formatCode>0.0</c:formatCode>
                <c:ptCount val="6"/>
                <c:pt idx="0">
                  <c:v>35.699680509303491</c:v>
                </c:pt>
                <c:pt idx="1">
                  <c:v>31.232966358867998</c:v>
                </c:pt>
                <c:pt idx="2">
                  <c:v>39.588839634382985</c:v>
                </c:pt>
                <c:pt idx="3">
                  <c:v>36.182395169677243</c:v>
                </c:pt>
                <c:pt idx="4">
                  <c:v>37.063414690359259</c:v>
                </c:pt>
                <c:pt idx="5">
                  <c:v>33.75893804440441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A-4FAD-8654-3908F00AB743}"/>
            </c:ext>
          </c:extLst>
        </c:ser>
        <c:ser>
          <c:idx val="1"/>
          <c:order val="1"/>
          <c:tx>
            <c:strRef>
              <c:f>Riesgos!$A$155</c:f>
              <c:strCache>
                <c:ptCount val="1"/>
                <c:pt idx="0">
                  <c:v>Algo de inseguridad</c:v>
                </c:pt>
              </c:strCache>
            </c:strRef>
          </c:tx>
          <c:spPr>
            <a:solidFill>
              <a:srgbClr val="6CFE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Riesgos!$B$147:$G$147</c:f>
              <c:strCache>
                <c:ptCount val="6"/>
                <c:pt idx="0">
                  <c:v>GLOBAL</c:v>
                </c:pt>
                <c:pt idx="1">
                  <c:v>MUJERES</c:v>
                </c:pt>
                <c:pt idx="2">
                  <c:v>HOMBRES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</c:strCache>
            </c:strRef>
          </c:cat>
          <c:val>
            <c:numRef>
              <c:f>Riesgos!$B$155:$G$155</c:f>
              <c:numCache>
                <c:formatCode>0.0</c:formatCode>
                <c:ptCount val="6"/>
                <c:pt idx="0">
                  <c:v>18.886992259213041</c:v>
                </c:pt>
                <c:pt idx="1">
                  <c:v>15.790095837318219</c:v>
                </c:pt>
                <c:pt idx="2">
                  <c:v>21.556954130898241</c:v>
                </c:pt>
                <c:pt idx="3">
                  <c:v>20.342582740789268</c:v>
                </c:pt>
                <c:pt idx="4">
                  <c:v>17.319285156082145</c:v>
                </c:pt>
                <c:pt idx="5">
                  <c:v>18.747240159213391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1A-4FAD-8654-3908F00AB743}"/>
            </c:ext>
          </c:extLst>
        </c:ser>
        <c:ser>
          <c:idx val="2"/>
          <c:order val="2"/>
          <c:tx>
            <c:strRef>
              <c:f>Riesgos!$A$154</c:f>
              <c:strCache>
                <c:ptCount val="1"/>
                <c:pt idx="0">
                  <c:v>Ninguna/poca seguridad</c:v>
                </c:pt>
              </c:strCache>
            </c:strRef>
          </c:tx>
          <c:spPr>
            <a:solidFill>
              <a:srgbClr val="EC5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Riesgos!$B$147:$G$147</c:f>
              <c:strCache>
                <c:ptCount val="6"/>
                <c:pt idx="0">
                  <c:v>GLOBAL</c:v>
                </c:pt>
                <c:pt idx="1">
                  <c:v>MUJERES</c:v>
                </c:pt>
                <c:pt idx="2">
                  <c:v>HOMBRES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</c:strCache>
            </c:strRef>
          </c:cat>
          <c:val>
            <c:numRef>
              <c:f>Riesgos!$B$154:$G$154</c:f>
              <c:numCache>
                <c:formatCode>0.0</c:formatCode>
                <c:ptCount val="6"/>
                <c:pt idx="0">
                  <c:v>40.511149874237404</c:v>
                </c:pt>
                <c:pt idx="1">
                  <c:v>49.155379113865735</c:v>
                </c:pt>
                <c:pt idx="2">
                  <c:v>32.87084059001166</c:v>
                </c:pt>
                <c:pt idx="3">
                  <c:v>35.376134434270554</c:v>
                </c:pt>
                <c:pt idx="4">
                  <c:v>41.923016452144239</c:v>
                </c:pt>
                <c:pt idx="5">
                  <c:v>45.146380787481569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1A-4FAD-8654-3908F00AB7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379393615"/>
        <c:axId val="483880367"/>
      </c:barChart>
      <c:catAx>
        <c:axId val="379393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solidFill>
                  <a:srgbClr val="6D6D6D"/>
                </a:solidFill>
              </a:defRPr>
            </a:pPr>
            <a:endParaRPr lang="es-ES"/>
          </a:p>
        </c:txPr>
        <c:crossAx val="483880367"/>
        <c:crosses val="autoZero"/>
        <c:auto val="1"/>
        <c:lblAlgn val="ctr"/>
        <c:lblOffset val="100"/>
        <c:noMultiLvlLbl val="0"/>
      </c:catAx>
      <c:valAx>
        <c:axId val="483880367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79393615"/>
        <c:crosses val="autoZero"/>
        <c:crossBetween val="between"/>
      </c:valAx>
      <c:spPr>
        <a:noFill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Riesgos!$A$160</c:f>
              <c:strCache>
                <c:ptCount val="1"/>
                <c:pt idx="0">
                  <c:v>Total/mucha seguridad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Riesgos!$B$147:$G$147</c:f>
              <c:strCache>
                <c:ptCount val="6"/>
                <c:pt idx="0">
                  <c:v>GLOBAL</c:v>
                </c:pt>
                <c:pt idx="1">
                  <c:v>MUJERES</c:v>
                </c:pt>
                <c:pt idx="2">
                  <c:v>HOMBRES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</c:strCache>
            </c:strRef>
          </c:cat>
          <c:val>
            <c:numRef>
              <c:f>Riesgos!$B$160:$G$160</c:f>
              <c:numCache>
                <c:formatCode>0.0</c:formatCode>
                <c:ptCount val="6"/>
                <c:pt idx="0">
                  <c:v>42.932304085527818</c:v>
                </c:pt>
                <c:pt idx="1">
                  <c:v>29.853863863470636</c:v>
                </c:pt>
                <c:pt idx="2">
                  <c:v>55.188979534436356</c:v>
                </c:pt>
                <c:pt idx="3">
                  <c:v>45.349699880744581</c:v>
                </c:pt>
                <c:pt idx="4">
                  <c:v>42.6400688715838</c:v>
                </c:pt>
                <c:pt idx="5">
                  <c:v>40.375636584019738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E-4344-8388-83A5E5C82BE5}"/>
            </c:ext>
          </c:extLst>
        </c:ser>
        <c:ser>
          <c:idx val="1"/>
          <c:order val="1"/>
          <c:tx>
            <c:strRef>
              <c:f>Riesgos!$A$159</c:f>
              <c:strCache>
                <c:ptCount val="1"/>
                <c:pt idx="0">
                  <c:v>Algo de inseguridad</c:v>
                </c:pt>
              </c:strCache>
            </c:strRef>
          </c:tx>
          <c:spPr>
            <a:solidFill>
              <a:srgbClr val="6CFE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Riesgos!$B$147:$G$147</c:f>
              <c:strCache>
                <c:ptCount val="6"/>
                <c:pt idx="0">
                  <c:v>GLOBAL</c:v>
                </c:pt>
                <c:pt idx="1">
                  <c:v>MUJERES</c:v>
                </c:pt>
                <c:pt idx="2">
                  <c:v>HOMBRES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</c:strCache>
            </c:strRef>
          </c:cat>
          <c:val>
            <c:numRef>
              <c:f>Riesgos!$B$159:$G$159</c:f>
              <c:numCache>
                <c:formatCode>0.0</c:formatCode>
                <c:ptCount val="6"/>
                <c:pt idx="0">
                  <c:v>18.886992259213041</c:v>
                </c:pt>
                <c:pt idx="1">
                  <c:v>15.790095837318219</c:v>
                </c:pt>
                <c:pt idx="2">
                  <c:v>21.556954130898241</c:v>
                </c:pt>
                <c:pt idx="3">
                  <c:v>20.342582740789268</c:v>
                </c:pt>
                <c:pt idx="4">
                  <c:v>17.319285156082145</c:v>
                </c:pt>
                <c:pt idx="5">
                  <c:v>18.747240159213391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EE-4344-8388-83A5E5C82BE5}"/>
            </c:ext>
          </c:extLst>
        </c:ser>
        <c:ser>
          <c:idx val="0"/>
          <c:order val="2"/>
          <c:tx>
            <c:strRef>
              <c:f>Riesgos!$A$158</c:f>
              <c:strCache>
                <c:ptCount val="1"/>
                <c:pt idx="0">
                  <c:v>Ninguna/poca seguridad</c:v>
                </c:pt>
              </c:strCache>
            </c:strRef>
          </c:tx>
          <c:spPr>
            <a:solidFill>
              <a:srgbClr val="EC5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Riesgos!$B$147:$G$147</c:f>
              <c:strCache>
                <c:ptCount val="6"/>
                <c:pt idx="0">
                  <c:v>GLOBAL</c:v>
                </c:pt>
                <c:pt idx="1">
                  <c:v>MUJERES</c:v>
                </c:pt>
                <c:pt idx="2">
                  <c:v>HOMBRES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</c:strCache>
            </c:strRef>
          </c:cat>
          <c:val>
            <c:numRef>
              <c:f>Riesgos!$B$158:$G$158</c:f>
              <c:numCache>
                <c:formatCode>0.0</c:formatCode>
                <c:ptCount val="6"/>
                <c:pt idx="0">
                  <c:v>36.9658731729807</c:v>
                </c:pt>
                <c:pt idx="1">
                  <c:v>51.514387105575331</c:v>
                </c:pt>
                <c:pt idx="2">
                  <c:v>23.696478380809051</c:v>
                </c:pt>
                <c:pt idx="3">
                  <c:v>30.692916300962438</c:v>
                </c:pt>
                <c:pt idx="4">
                  <c:v>39.207704727992947</c:v>
                </c:pt>
                <c:pt idx="5">
                  <c:v>42.10824613506356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EE-4344-8388-83A5E5C82B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379393615"/>
        <c:axId val="483880367"/>
      </c:barChart>
      <c:catAx>
        <c:axId val="37939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6D6D6D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483880367"/>
        <c:crosses val="autoZero"/>
        <c:auto val="1"/>
        <c:lblAlgn val="ctr"/>
        <c:lblOffset val="100"/>
        <c:noMultiLvlLbl val="0"/>
      </c:catAx>
      <c:valAx>
        <c:axId val="4838803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9393615"/>
        <c:crosses val="autoZero"/>
        <c:crossBetween val="between"/>
      </c:valAx>
      <c:spPr>
        <a:noFill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'Salud general'!$B$93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general'!$A$93:$A$99</c:f>
              <c:strCache>
                <c:ptCount val="5"/>
                <c:pt idx="0">
                  <c:v>Sí, me preocupa mucho</c:v>
                </c:pt>
                <c:pt idx="1">
                  <c:v>Si, me preocupa bastante</c:v>
                </c:pt>
                <c:pt idx="2">
                  <c:v>Me preocupa algo</c:v>
                </c:pt>
                <c:pt idx="3">
                  <c:v>Apenas me preocupa</c:v>
                </c:pt>
                <c:pt idx="4">
                  <c:v>No me preocupa nada</c:v>
                </c:pt>
              </c:strCache>
            </c:strRef>
          </c:cat>
          <c:val>
            <c:numRef>
              <c:f>'Salud general'!$B$93:$B$99</c:f>
              <c:numCache>
                <c:formatCode>General</c:formatCode>
                <c:ptCount val="5"/>
                <c:pt idx="0">
                  <c:v>33.6</c:v>
                </c:pt>
                <c:pt idx="1">
                  <c:v>32.5</c:v>
                </c:pt>
                <c:pt idx="2">
                  <c:v>18.7</c:v>
                </c:pt>
                <c:pt idx="3">
                  <c:v>7.7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B-4022-8869-C2C05BFD4A6D}"/>
            </c:ext>
          </c:extLst>
        </c:ser>
        <c:ser>
          <c:idx val="1"/>
          <c:order val="1"/>
          <c:tx>
            <c:strRef>
              <c:f>'Salud general'!$C$93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A5D7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general'!$A$93:$A$99</c:f>
              <c:strCache>
                <c:ptCount val="5"/>
                <c:pt idx="0">
                  <c:v>Sí, me preocupa mucho</c:v>
                </c:pt>
                <c:pt idx="1">
                  <c:v>Si, me preocupa bastante</c:v>
                </c:pt>
                <c:pt idx="2">
                  <c:v>Me preocupa algo</c:v>
                </c:pt>
                <c:pt idx="3">
                  <c:v>Apenas me preocupa</c:v>
                </c:pt>
                <c:pt idx="4">
                  <c:v>No me preocupa nada</c:v>
                </c:pt>
              </c:strCache>
            </c:strRef>
          </c:cat>
          <c:val>
            <c:numRef>
              <c:f>'Salud general'!$C$93:$C$99</c:f>
              <c:numCache>
                <c:formatCode>General</c:formatCode>
                <c:ptCount val="5"/>
                <c:pt idx="0">
                  <c:v>38.4</c:v>
                </c:pt>
                <c:pt idx="1">
                  <c:v>33.4</c:v>
                </c:pt>
                <c:pt idx="2">
                  <c:v>17.899999999999999</c:v>
                </c:pt>
                <c:pt idx="3">
                  <c:v>6.5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B-4022-8869-C2C05BFD4A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</c:barChart>
      <c:catAx>
        <c:axId val="184111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6D6D6D"/>
                </a:solidFill>
              </a:defRPr>
            </a:pPr>
            <a:endParaRPr lang="es-ES"/>
          </a:p>
        </c:txPr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'Salud general'!$A$113</c:f>
              <c:strCache>
                <c:ptCount val="1"/>
                <c:pt idx="0">
                  <c:v>Mucho o bastante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general'!$C$102:$G$102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general'!$C$113:$G$113</c:f>
              <c:numCache>
                <c:formatCode>0.0</c:formatCode>
                <c:ptCount val="5"/>
                <c:pt idx="0">
                  <c:v>74.06461514755793</c:v>
                </c:pt>
                <c:pt idx="1">
                  <c:v>59.507944891193254</c:v>
                </c:pt>
                <c:pt idx="2">
                  <c:v>57.269766166805795</c:v>
                </c:pt>
                <c:pt idx="3">
                  <c:v>66.508279893892109</c:v>
                </c:pt>
                <c:pt idx="4">
                  <c:v>76.079966758988135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E-4ECE-973A-BE08574D2CD1}"/>
            </c:ext>
          </c:extLst>
        </c:ser>
        <c:ser>
          <c:idx val="1"/>
          <c:order val="1"/>
          <c:tx>
            <c:strRef>
              <c:f>'Salud general'!$A$114</c:f>
              <c:strCache>
                <c:ptCount val="1"/>
                <c:pt idx="0">
                  <c:v>Algo</c:v>
                </c:pt>
              </c:strCache>
            </c:strRef>
          </c:tx>
          <c:spPr>
            <a:solidFill>
              <a:srgbClr val="6CFE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general'!$C$102:$G$102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general'!$C$114:$G$114</c:f>
              <c:numCache>
                <c:formatCode>0.0</c:formatCode>
                <c:ptCount val="5"/>
                <c:pt idx="0">
                  <c:v>17.294390443895153</c:v>
                </c:pt>
                <c:pt idx="1">
                  <c:v>20.026352683205999</c:v>
                </c:pt>
                <c:pt idx="2">
                  <c:v>19.82125317363737</c:v>
                </c:pt>
                <c:pt idx="3">
                  <c:v>20.744890016558674</c:v>
                </c:pt>
                <c:pt idx="4">
                  <c:v>15.374744873449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E-4ECE-973A-BE08574D2CD1}"/>
            </c:ext>
          </c:extLst>
        </c:ser>
        <c:ser>
          <c:idx val="2"/>
          <c:order val="2"/>
          <c:tx>
            <c:strRef>
              <c:f>'Salud general'!$A$115</c:f>
              <c:strCache>
                <c:ptCount val="1"/>
                <c:pt idx="0">
                  <c:v>Poco o nada</c:v>
                </c:pt>
              </c:strCache>
            </c:strRef>
          </c:tx>
          <c:spPr>
            <a:solidFill>
              <a:srgbClr val="EC5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'Salud general'!$C$102:$G$102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'Salud general'!$C$115:$G$115</c:f>
              <c:numCache>
                <c:formatCode>0.0</c:formatCode>
                <c:ptCount val="5"/>
                <c:pt idx="0">
                  <c:v>7.8764652853750317</c:v>
                </c:pt>
                <c:pt idx="1">
                  <c:v>15.091310368995035</c:v>
                </c:pt>
                <c:pt idx="2">
                  <c:v>15.434525442899613</c:v>
                </c:pt>
                <c:pt idx="3">
                  <c:v>10.933298274699027</c:v>
                </c:pt>
                <c:pt idx="4">
                  <c:v>8.3493920319548849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6E-4ECE-973A-BE08574D2C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379393615"/>
        <c:axId val="483880367"/>
      </c:barChart>
      <c:catAx>
        <c:axId val="37939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D6D6D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483880367"/>
        <c:crosses val="autoZero"/>
        <c:auto val="1"/>
        <c:lblAlgn val="ctr"/>
        <c:lblOffset val="100"/>
        <c:noMultiLvlLbl val="0"/>
      </c:catAx>
      <c:valAx>
        <c:axId val="4838803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9393615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D6D6D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'Bienestar emocional'!$B$3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79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D2-4DDB-82F4-A521EFE2DA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'Bienestar emocional'!$A$4:$A$10</c:f>
              <c:strCache>
                <c:ptCount val="7"/>
                <c:pt idx="0">
                  <c:v>Con tu familia</c:v>
                </c:pt>
                <c:pt idx="1">
                  <c:v>Con tus amigos</c:v>
                </c:pt>
                <c:pt idx="2">
                  <c:v>Con tus relaciones sexuales</c:v>
                </c:pt>
                <c:pt idx="3">
                  <c:v>Con tu tiempo libre</c:v>
                </c:pt>
                <c:pt idx="4">
                  <c:v>Con tus perspectivas de futuro</c:v>
                </c:pt>
                <c:pt idx="5">
                  <c:v>Con tus estudios y/o trabajo</c:v>
                </c:pt>
                <c:pt idx="6">
                  <c:v>Con tu situación económica</c:v>
                </c:pt>
              </c:strCache>
            </c:strRef>
          </c:cat>
          <c:val>
            <c:numRef>
              <c:f>'Bienestar emocional'!$B$4:$B$10</c:f>
              <c:numCache>
                <c:formatCode>0.0</c:formatCode>
                <c:ptCount val="7"/>
                <c:pt idx="0">
                  <c:v>55.5</c:v>
                </c:pt>
                <c:pt idx="1">
                  <c:v>54.5</c:v>
                </c:pt>
                <c:pt idx="2">
                  <c:v>47.6</c:v>
                </c:pt>
                <c:pt idx="3">
                  <c:v>42.8</c:v>
                </c:pt>
                <c:pt idx="4">
                  <c:v>41.8</c:v>
                </c:pt>
                <c:pt idx="5">
                  <c:v>40.299999999999997</c:v>
                </c:pt>
                <c:pt idx="6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D2-4DDB-82F4-A521EFE2DAB3}"/>
            </c:ext>
          </c:extLst>
        </c:ser>
        <c:ser>
          <c:idx val="1"/>
          <c:order val="1"/>
          <c:tx>
            <c:strRef>
              <c:f>'Bienestar emocional'!$C$3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4B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'Bienestar emocional'!$A$4:$A$10</c:f>
              <c:strCache>
                <c:ptCount val="7"/>
                <c:pt idx="0">
                  <c:v>Con tu familia</c:v>
                </c:pt>
                <c:pt idx="1">
                  <c:v>Con tus amigos</c:v>
                </c:pt>
                <c:pt idx="2">
                  <c:v>Con tus relaciones sexuales</c:v>
                </c:pt>
                <c:pt idx="3">
                  <c:v>Con tu tiempo libre</c:v>
                </c:pt>
                <c:pt idx="4">
                  <c:v>Con tus perspectivas de futuro</c:v>
                </c:pt>
                <c:pt idx="5">
                  <c:v>Con tus estudios y/o trabajo</c:v>
                </c:pt>
                <c:pt idx="6">
                  <c:v>Con tu situación económica</c:v>
                </c:pt>
              </c:strCache>
            </c:strRef>
          </c:cat>
          <c:val>
            <c:numRef>
              <c:f>'Bienestar emocional'!$C$4:$C$10</c:f>
              <c:numCache>
                <c:formatCode>0.0</c:formatCode>
                <c:ptCount val="7"/>
                <c:pt idx="0">
                  <c:v>63.491005996002663</c:v>
                </c:pt>
                <c:pt idx="1">
                  <c:v>60.759493670886073</c:v>
                </c:pt>
                <c:pt idx="2">
                  <c:v>45.2</c:v>
                </c:pt>
                <c:pt idx="3">
                  <c:v>50.4</c:v>
                </c:pt>
                <c:pt idx="4">
                  <c:v>38.241172551632246</c:v>
                </c:pt>
                <c:pt idx="5">
                  <c:v>41.97201865423051</c:v>
                </c:pt>
                <c:pt idx="6">
                  <c:v>31.245836109260495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D2-4DDB-82F4-A521EFE2DAB3}"/>
            </c:ext>
          </c:extLst>
        </c:ser>
        <c:ser>
          <c:idx val="2"/>
          <c:order val="2"/>
          <c:tx>
            <c:strRef>
              <c:f>'Bienestar emocional'!$D$3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5D7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'Bienestar emocional'!$A$4:$A$10</c:f>
              <c:strCache>
                <c:ptCount val="7"/>
                <c:pt idx="0">
                  <c:v>Con tu familia</c:v>
                </c:pt>
                <c:pt idx="1">
                  <c:v>Con tus amigos</c:v>
                </c:pt>
                <c:pt idx="2">
                  <c:v>Con tus relaciones sexuales</c:v>
                </c:pt>
                <c:pt idx="3">
                  <c:v>Con tu tiempo libre</c:v>
                </c:pt>
                <c:pt idx="4">
                  <c:v>Con tus perspectivas de futuro</c:v>
                </c:pt>
                <c:pt idx="5">
                  <c:v>Con tus estudios y/o trabajo</c:v>
                </c:pt>
                <c:pt idx="6">
                  <c:v>Con tu situación económica</c:v>
                </c:pt>
              </c:strCache>
            </c:strRef>
          </c:cat>
          <c:val>
            <c:numRef>
              <c:f>'Bienestar emocional'!$D$4:$D$10</c:f>
              <c:numCache>
                <c:formatCode>0.0</c:formatCode>
                <c:ptCount val="7"/>
                <c:pt idx="0">
                  <c:v>62.2</c:v>
                </c:pt>
                <c:pt idx="1">
                  <c:v>55.7</c:v>
                </c:pt>
                <c:pt idx="4">
                  <c:v>43.3</c:v>
                </c:pt>
                <c:pt idx="5">
                  <c:v>44.3</c:v>
                </c:pt>
                <c:pt idx="6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D2-4DDB-82F4-A521EFE2DA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'Bienestar emocional'!$E$3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E1E1E1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100"/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'Bienestar emocional'!$A$4:$A$10</c15:sqref>
                        </c15:formulaRef>
                      </c:ext>
                    </c:extLst>
                    <c:strCache>
                      <c:ptCount val="7"/>
                      <c:pt idx="0">
                        <c:v>Con tu familia</c:v>
                      </c:pt>
                      <c:pt idx="1">
                        <c:v>Con tus amigos</c:v>
                      </c:pt>
                      <c:pt idx="2">
                        <c:v>Con tus relaciones sexuales</c:v>
                      </c:pt>
                      <c:pt idx="3">
                        <c:v>Con tu tiempo libre</c:v>
                      </c:pt>
                      <c:pt idx="4">
                        <c:v>Con tus perspectivas de futuro</c:v>
                      </c:pt>
                      <c:pt idx="5">
                        <c:v>Con tus estudios y/o trabajo</c:v>
                      </c:pt>
                      <c:pt idx="6">
                        <c:v>Con tu situación económica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'Bienestar emocional'!$E$4:$E$7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CD2-4DDB-82F4-A521EFE2DAB3}"/>
                  </c:ext>
                </c:extLst>
              </c15:ser>
            </c15:filteredBarSeries>
          </c:ext>
        </c:extLst>
      </c:barChart>
      <c:catAx>
        <c:axId val="184111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6D6D6D"/>
                </a:solidFill>
              </a:defRPr>
            </a:pPr>
            <a:endParaRPr lang="es-ES"/>
          </a:p>
        </c:txPr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1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>
              <a:solidFill>
                <a:srgbClr val="6D6D6D"/>
              </a:solidFill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47DE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A3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DA-40B4-ACD9-5498BC959B75}"/>
              </c:ext>
            </c:extLst>
          </c:dPt>
          <c:dPt>
            <c:idx val="1"/>
            <c:bubble3D val="0"/>
            <c:spPr>
              <a:solidFill>
                <a:srgbClr val="6CFED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A-40B4-ACD9-5498BC959B75}"/>
              </c:ext>
            </c:extLst>
          </c:dPt>
          <c:dPt>
            <c:idx val="2"/>
            <c:bubble3D val="0"/>
            <c:spPr>
              <a:solidFill>
                <a:srgbClr val="EC5A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7DA-40B4-ACD9-5498BC959B75}"/>
              </c:ext>
            </c:extLst>
          </c:dPt>
          <c:dPt>
            <c:idx val="3"/>
            <c:bubble3D val="0"/>
            <c:spPr>
              <a:solidFill>
                <a:srgbClr val="CC99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27DA-40B4-ACD9-5498BC959B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>
                    <a:solidFill>
                      <a:sysClr val="windowText" lastClr="0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'Bienestar emocional'!$A$14:$A$16</c:f>
              <c:strCache>
                <c:ptCount val="3"/>
                <c:pt idx="0">
                  <c:v>Felicidad alta</c:v>
                </c:pt>
                <c:pt idx="1">
                  <c:v>Felicidad media</c:v>
                </c:pt>
                <c:pt idx="2">
                  <c:v>Felicidad baja</c:v>
                </c:pt>
              </c:strCache>
            </c:strRef>
          </c:cat>
          <c:val>
            <c:numRef>
              <c:f>'Bienestar emocional'!$B$14:$B$16</c:f>
              <c:numCache>
                <c:formatCode>0.0</c:formatCode>
                <c:ptCount val="3"/>
                <c:pt idx="0">
                  <c:v>51.286123473269207</c:v>
                </c:pt>
                <c:pt idx="1">
                  <c:v>38.956731174632203</c:v>
                </c:pt>
                <c:pt idx="2">
                  <c:v>9.7571453520985969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DA-40B4-ACD9-5498BC959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'Bienestar emocional'!$A$14</c:f>
              <c:strCache>
                <c:ptCount val="1"/>
                <c:pt idx="0">
                  <c:v>Felicidad alta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'Bienestar emocional'!$C$13:$G$13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'Bienestar emocional'!$C$14:$G$14</c:f>
              <c:numCache>
                <c:formatCode>0.0</c:formatCode>
                <c:ptCount val="5"/>
                <c:pt idx="0">
                  <c:v>46.689329647152057</c:v>
                </c:pt>
                <c:pt idx="1">
                  <c:v>56.072684253505592</c:v>
                </c:pt>
                <c:pt idx="2">
                  <c:v>55.511328389969428</c:v>
                </c:pt>
                <c:pt idx="3">
                  <c:v>51.185325059721379</c:v>
                </c:pt>
                <c:pt idx="4">
                  <c:v>46.683782937319918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7-41DA-8F40-B7D482D5D162}"/>
            </c:ext>
          </c:extLst>
        </c:ser>
        <c:ser>
          <c:idx val="1"/>
          <c:order val="1"/>
          <c:tx>
            <c:strRef>
              <c:f>'Bienestar emocional'!$A$15</c:f>
              <c:strCache>
                <c:ptCount val="1"/>
                <c:pt idx="0">
                  <c:v>Felicidad media</c:v>
                </c:pt>
              </c:strCache>
            </c:strRef>
          </c:tx>
          <c:spPr>
            <a:solidFill>
              <a:srgbClr val="6CFE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'Bienestar emocional'!$C$13:$G$13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'Bienestar emocional'!$C$15:$G$15</c:f>
              <c:numCache>
                <c:formatCode>0.0</c:formatCode>
                <c:ptCount val="5"/>
                <c:pt idx="0">
                  <c:v>43.341835886302889</c:v>
                </c:pt>
                <c:pt idx="1">
                  <c:v>34.587959330692172</c:v>
                </c:pt>
                <c:pt idx="2">
                  <c:v>32.986196793033891</c:v>
                </c:pt>
                <c:pt idx="3">
                  <c:v>40.411623378781016</c:v>
                </c:pt>
                <c:pt idx="4">
                  <c:v>44.191581822887208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7-41DA-8F40-B7D482D5D162}"/>
            </c:ext>
          </c:extLst>
        </c:ser>
        <c:ser>
          <c:idx val="2"/>
          <c:order val="2"/>
          <c:tx>
            <c:strRef>
              <c:f>'Bienestar emocional'!$A$16</c:f>
              <c:strCache>
                <c:ptCount val="1"/>
                <c:pt idx="0">
                  <c:v>Felicidad baja</c:v>
                </c:pt>
              </c:strCache>
            </c:strRef>
          </c:tx>
          <c:spPr>
            <a:solidFill>
              <a:srgbClr val="EC5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'Bienestar emocional'!$C$13:$G$13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'Bienestar emocional'!$C$16:$G$16</c:f>
              <c:numCache>
                <c:formatCode>0.0</c:formatCode>
                <c:ptCount val="5"/>
                <c:pt idx="0">
                  <c:v>9.968834466545049</c:v>
                </c:pt>
                <c:pt idx="1">
                  <c:v>9.3393564158022375</c:v>
                </c:pt>
                <c:pt idx="2">
                  <c:v>11.502474816996685</c:v>
                </c:pt>
                <c:pt idx="3">
                  <c:v>8.4030515614975982</c:v>
                </c:pt>
                <c:pt idx="4">
                  <c:v>9.1246352397928838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77-41DA-8F40-B7D482D5D1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379393615"/>
        <c:axId val="483880367"/>
      </c:barChart>
      <c:catAx>
        <c:axId val="37939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D6D6D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483880367"/>
        <c:crosses val="autoZero"/>
        <c:auto val="1"/>
        <c:lblAlgn val="ctr"/>
        <c:lblOffset val="100"/>
        <c:noMultiLvlLbl val="0"/>
      </c:catAx>
      <c:valAx>
        <c:axId val="4838803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9393615"/>
        <c:crosses val="autoZero"/>
        <c:crossBetween val="between"/>
      </c:valAx>
      <c:spPr>
        <a:noFill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D6D6D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123-468F-8BC4-931E36F3C1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'Bienestar emocional'!$A$34:$A$38</c:f>
              <c:strCache>
                <c:ptCount val="5"/>
                <c:pt idx="0">
                  <c:v>Nunca</c:v>
                </c:pt>
                <c:pt idx="1">
                  <c:v>Alguna vez</c:v>
                </c:pt>
                <c:pt idx="2">
                  <c:v>Con cierta frecuencia</c:v>
                </c:pt>
                <c:pt idx="3">
                  <c:v>Con mucha frecuencia</c:v>
                </c:pt>
                <c:pt idx="4">
                  <c:v>Continuamente</c:v>
                </c:pt>
              </c:strCache>
            </c:strRef>
          </c:cat>
          <c:val>
            <c:numRef>
              <c:f>'Bienestar emocional'!$B$34:$B$38</c:f>
              <c:numCache>
                <c:formatCode>0.0</c:formatCode>
                <c:ptCount val="5"/>
                <c:pt idx="0">
                  <c:v>14.75527508050253</c:v>
                </c:pt>
                <c:pt idx="1">
                  <c:v>36.384734652493179</c:v>
                </c:pt>
                <c:pt idx="2">
                  <c:v>22.303943885294451</c:v>
                </c:pt>
                <c:pt idx="3">
                  <c:v>15.760669641028391</c:v>
                </c:pt>
                <c:pt idx="4">
                  <c:v>7.1663436642547973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3-468F-8BC4-931E36F3C1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41117520"/>
        <c:axId val="1577513888"/>
      </c:barChart>
      <c:catAx>
        <c:axId val="184111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6D6D6D"/>
                </a:solidFill>
              </a:defRPr>
            </a:pPr>
            <a:endParaRPr lang="es-ES"/>
          </a:p>
        </c:txPr>
        <c:crossAx val="1577513888"/>
        <c:crosses val="autoZero"/>
        <c:auto val="1"/>
        <c:lblAlgn val="ctr"/>
        <c:lblOffset val="100"/>
        <c:noMultiLvlLbl val="0"/>
      </c:catAx>
      <c:valAx>
        <c:axId val="1577513888"/>
        <c:scaling>
          <c:orientation val="minMax"/>
          <c:max val="5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1841117520"/>
        <c:crosses val="autoZero"/>
        <c:crossBetween val="between"/>
      </c:valAx>
      <c:spPr>
        <a:noFill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'Bienestar emocional'!$A$41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00A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'Bienestar emocional'!$B$32:$G$32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'Bienestar emocional'!$B$41:$G$41</c:f>
              <c:numCache>
                <c:formatCode>0.0</c:formatCode>
                <c:ptCount val="5"/>
                <c:pt idx="0">
                  <c:v>11.193915525199744</c:v>
                </c:pt>
                <c:pt idx="1">
                  <c:v>18.17083896920709</c:v>
                </c:pt>
                <c:pt idx="2">
                  <c:v>16.558721265807314</c:v>
                </c:pt>
                <c:pt idx="3">
                  <c:v>12.128900698154833</c:v>
                </c:pt>
                <c:pt idx="4">
                  <c:v>15.27005306353467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8-4281-9B61-DB1AFDF0D1DF}"/>
            </c:ext>
          </c:extLst>
        </c:ser>
        <c:ser>
          <c:idx val="1"/>
          <c:order val="1"/>
          <c:tx>
            <c:strRef>
              <c:f>'Bienestar emocional'!$A$42</c:f>
              <c:strCache>
                <c:ptCount val="1"/>
                <c:pt idx="0">
                  <c:v>Alguna vez</c:v>
                </c:pt>
              </c:strCache>
            </c:strRef>
          </c:tx>
          <c:spPr>
            <a:solidFill>
              <a:srgbClr val="6CFE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'Bienestar emocional'!$B$32:$G$32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'Bienestar emocional'!$B$42:$G$42</c:f>
              <c:numCache>
                <c:formatCode>0.0</c:formatCode>
                <c:ptCount val="5"/>
                <c:pt idx="0">
                  <c:v>38.234285888515586</c:v>
                </c:pt>
                <c:pt idx="1">
                  <c:v>35.260750375471567</c:v>
                </c:pt>
                <c:pt idx="2">
                  <c:v>32.675010200197256</c:v>
                </c:pt>
                <c:pt idx="3">
                  <c:v>39.358876150782962</c:v>
                </c:pt>
                <c:pt idx="4">
                  <c:v>37.768069282258672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98-4281-9B61-DB1AFDF0D1DF}"/>
            </c:ext>
          </c:extLst>
        </c:ser>
        <c:ser>
          <c:idx val="2"/>
          <c:order val="2"/>
          <c:tx>
            <c:strRef>
              <c:f>'Bienestar emocional'!$A$43</c:f>
              <c:strCache>
                <c:ptCount val="1"/>
                <c:pt idx="0">
                  <c:v>Con frecuencia (cierta + mucha) + Continuamente</c:v>
                </c:pt>
              </c:strCache>
            </c:strRef>
          </c:tx>
          <c:spPr>
            <a:solidFill>
              <a:srgbClr val="EC5A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'Bienestar emocional'!$B$32:$G$32</c:f>
              <c:strCache>
                <c:ptCount val="5"/>
                <c:pt idx="0">
                  <c:v>MUJERES</c:v>
                </c:pt>
                <c:pt idx="1">
                  <c:v>HOMBRES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</c:strCache>
            </c:strRef>
          </c:cat>
          <c:val>
            <c:numRef>
              <c:f>'Bienestar emocional'!$B$43:$G$43</c:f>
              <c:numCache>
                <c:formatCode>0.0</c:formatCode>
                <c:ptCount val="5"/>
                <c:pt idx="0">
                  <c:v>49.269391800135423</c:v>
                </c:pt>
                <c:pt idx="1">
                  <c:v>41.124523918626075</c:v>
                </c:pt>
                <c:pt idx="2">
                  <c:v>43.47226113874494</c:v>
                </c:pt>
                <c:pt idx="3">
                  <c:v>46.424955269617953</c:v>
                </c:pt>
                <c:pt idx="4">
                  <c:v>46.103974029992877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98-4281-9B61-DB1AFDF0D1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379393615"/>
        <c:axId val="483880367"/>
      </c:barChart>
      <c:catAx>
        <c:axId val="37939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D6D6D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483880367"/>
        <c:crosses val="autoZero"/>
        <c:auto val="1"/>
        <c:lblAlgn val="ctr"/>
        <c:lblOffset val="100"/>
        <c:noMultiLvlLbl val="0"/>
      </c:catAx>
      <c:valAx>
        <c:axId val="4838803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9393615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D6D6D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9E25-4F37-45BA-98E3-971AF985986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BE644-8457-4B8B-85CD-D3D69622D4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63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008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867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840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5362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2752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132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3a7e5e23c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3a7e5e23c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2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3758cb294e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g23758cb294e_1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2" name="Google Shape;532;g23758cb294e_1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fld id="{00000000-1234-1234-1234-123412341234}" type="slidenum">
              <a:rPr lang="es"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8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085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20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678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929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4752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24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7e5e2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7e5e2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72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97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81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86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D TITULO 2 líneas + SUBT. 1" userDrawn="1">
  <p:cSld name="FAD TITULO 2 líneas + SUBT.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/>
          <p:cNvPicPr preferRelativeResize="0"/>
          <p:nvPr userDrawn="1"/>
        </p:nvPicPr>
        <p:blipFill rotWithShape="1">
          <a:blip r:embed="rId2">
            <a:alphaModFix amt="70000"/>
          </a:blip>
          <a:srcRect l="-2197" t="-21506"/>
          <a:stretch/>
        </p:blipFill>
        <p:spPr>
          <a:xfrm>
            <a:off x="0" y="809625"/>
            <a:ext cx="12191999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 userDrawn="1"/>
        </p:nvSpPr>
        <p:spPr>
          <a:xfrm>
            <a:off x="0" y="1"/>
            <a:ext cx="12192000" cy="104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312737" y="6516173"/>
            <a:ext cx="5700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11297772" y="6261123"/>
            <a:ext cx="555045" cy="391597"/>
            <a:chOff x="3795712" y="2023966"/>
            <a:chExt cx="1552574" cy="1095375"/>
          </a:xfrm>
        </p:grpSpPr>
        <p:sp>
          <p:nvSpPr>
            <p:cNvPr id="31" name="Google Shape;31;p3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347975" y="952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/>
          </p:nvPr>
        </p:nvSpPr>
        <p:spPr>
          <a:xfrm>
            <a:off x="347975" y="11620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3"/>
          </p:nvPr>
        </p:nvSpPr>
        <p:spPr>
          <a:xfrm>
            <a:off x="347975" y="5524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86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8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D TITULO 2 líneas + SUBT. 1" preserve="1" userDrawn="1">
  <p:cSld name="1_FAD TITULO 2 líneas + SUBT.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F839C2-6EE3-4A3C-86D1-C4CE5AF6E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Google Shape;29;p3"/>
          <p:cNvSpPr txBox="1"/>
          <p:nvPr/>
        </p:nvSpPr>
        <p:spPr>
          <a:xfrm>
            <a:off x="478991" y="6358231"/>
            <a:ext cx="5700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11157964" y="6081426"/>
            <a:ext cx="555045" cy="391597"/>
            <a:chOff x="3795712" y="2023966"/>
            <a:chExt cx="1552574" cy="1095375"/>
          </a:xfrm>
        </p:grpSpPr>
        <p:sp>
          <p:nvSpPr>
            <p:cNvPr id="31" name="Google Shape;31;p3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8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D SIN SUBTÍTULO">
  <p:cSld name="FAD SIN SUBTÍTU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"/>
          <p:cNvPicPr preferRelativeResize="0"/>
          <p:nvPr/>
        </p:nvPicPr>
        <p:blipFill rotWithShape="1">
          <a:blip r:embed="rId2">
            <a:alphaModFix amt="70000"/>
          </a:blip>
          <a:srcRect l="-2197" t="-21506"/>
          <a:stretch/>
        </p:blipFill>
        <p:spPr>
          <a:xfrm>
            <a:off x="0" y="809625"/>
            <a:ext cx="12191999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"/>
          <p:cNvSpPr/>
          <p:nvPr/>
        </p:nvSpPr>
        <p:spPr>
          <a:xfrm>
            <a:off x="0" y="1"/>
            <a:ext cx="12192000" cy="104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 txBox="1"/>
          <p:nvPr/>
        </p:nvSpPr>
        <p:spPr>
          <a:xfrm>
            <a:off x="312737" y="6516173"/>
            <a:ext cx="5700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4"/>
          <p:cNvGrpSpPr/>
          <p:nvPr/>
        </p:nvGrpSpPr>
        <p:grpSpPr>
          <a:xfrm>
            <a:off x="11297772" y="6261123"/>
            <a:ext cx="555045" cy="391597"/>
            <a:chOff x="3795712" y="2023966"/>
            <a:chExt cx="1552574" cy="1095375"/>
          </a:xfrm>
        </p:grpSpPr>
        <p:sp>
          <p:nvSpPr>
            <p:cNvPr id="52" name="Google Shape;52;p4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347975" y="2476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7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8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QUESINA">
  <p:cSld name="MARQUESIN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 rotWithShape="1">
          <a:blip r:embed="rId2">
            <a:alphaModFix/>
          </a:blip>
          <a:srcRect t="2868" b="5194"/>
          <a:stretch/>
        </p:blipFill>
        <p:spPr>
          <a:xfrm>
            <a:off x="1172975" y="831750"/>
            <a:ext cx="9834575" cy="60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 rotWithShape="1">
          <a:blip r:embed="rId3">
            <a:alphaModFix amt="70000"/>
          </a:blip>
          <a:srcRect l="-2197" t="-21506"/>
          <a:stretch/>
        </p:blipFill>
        <p:spPr>
          <a:xfrm>
            <a:off x="0" y="809625"/>
            <a:ext cx="12191999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"/>
          <p:cNvSpPr/>
          <p:nvPr/>
        </p:nvSpPr>
        <p:spPr>
          <a:xfrm>
            <a:off x="0" y="1"/>
            <a:ext cx="12192000" cy="104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 txBox="1"/>
          <p:nvPr/>
        </p:nvSpPr>
        <p:spPr>
          <a:xfrm>
            <a:off x="312737" y="6516173"/>
            <a:ext cx="5700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5"/>
          <p:cNvGrpSpPr/>
          <p:nvPr/>
        </p:nvGrpSpPr>
        <p:grpSpPr>
          <a:xfrm>
            <a:off x="11297772" y="6261123"/>
            <a:ext cx="555045" cy="391597"/>
            <a:chOff x="3795712" y="2023966"/>
            <a:chExt cx="1552574" cy="1095375"/>
          </a:xfrm>
        </p:grpSpPr>
        <p:sp>
          <p:nvSpPr>
            <p:cNvPr id="72" name="Google Shape;72;p5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347975" y="2476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5191125" y="2333625"/>
            <a:ext cx="1933500" cy="3324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>
            <a:spLocks noGrp="1"/>
          </p:cNvSpPr>
          <p:nvPr>
            <p:ph type="pic" idx="2"/>
          </p:nvPr>
        </p:nvSpPr>
        <p:spPr>
          <a:xfrm>
            <a:off x="5133975" y="2257425"/>
            <a:ext cx="2057400" cy="3438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20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5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D ICONO">
  <p:cSld name="FAD ICON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/>
          <p:cNvPicPr preferRelativeResize="0"/>
          <p:nvPr/>
        </p:nvPicPr>
        <p:blipFill rotWithShape="1">
          <a:blip r:embed="rId2">
            <a:alphaModFix amt="70000"/>
          </a:blip>
          <a:srcRect l="-2197" t="-21506"/>
          <a:stretch/>
        </p:blipFill>
        <p:spPr>
          <a:xfrm>
            <a:off x="0" y="809625"/>
            <a:ext cx="12192000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/>
          <p:nvPr/>
        </p:nvSpPr>
        <p:spPr>
          <a:xfrm>
            <a:off x="0" y="1"/>
            <a:ext cx="12192000" cy="10490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312737" y="6516173"/>
            <a:ext cx="570000" cy="14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6"/>
          <p:cNvGrpSpPr/>
          <p:nvPr/>
        </p:nvGrpSpPr>
        <p:grpSpPr>
          <a:xfrm>
            <a:off x="11297727" y="6261100"/>
            <a:ext cx="555027" cy="391584"/>
            <a:chOff x="3795712" y="2023966"/>
            <a:chExt cx="1552574" cy="1095375"/>
          </a:xfrm>
        </p:grpSpPr>
        <p:sp>
          <p:nvSpPr>
            <p:cNvPr id="93" name="Google Shape;93;p6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>
            <a:off x="11103429" y="250"/>
            <a:ext cx="760325" cy="929400"/>
            <a:chOff x="8324850" y="187"/>
            <a:chExt cx="594129" cy="726246"/>
          </a:xfrm>
        </p:grpSpPr>
        <p:sp>
          <p:nvSpPr>
            <p:cNvPr id="107" name="Google Shape;107;p6"/>
            <p:cNvSpPr/>
            <p:nvPr/>
          </p:nvSpPr>
          <p:spPr>
            <a:xfrm rot="10800000" flipH="1">
              <a:off x="8324850" y="187"/>
              <a:ext cx="594129" cy="7262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1016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80631" y="173220"/>
              <a:ext cx="482566" cy="482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347975" y="2476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title" idx="2"/>
          </p:nvPr>
        </p:nvSpPr>
        <p:spPr>
          <a:xfrm>
            <a:off x="347975" y="11620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3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8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D ICONO GRANDE">
  <p:cSld name="FAD ICONO GRAN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7"/>
          <p:cNvPicPr preferRelativeResize="0"/>
          <p:nvPr/>
        </p:nvPicPr>
        <p:blipFill rotWithShape="1">
          <a:blip r:embed="rId2">
            <a:alphaModFix amt="70000"/>
          </a:blip>
          <a:srcRect l="-2197" t="-21506"/>
          <a:stretch/>
        </p:blipFill>
        <p:spPr>
          <a:xfrm>
            <a:off x="0" y="809625"/>
            <a:ext cx="12191999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/>
          <p:nvPr/>
        </p:nvSpPr>
        <p:spPr>
          <a:xfrm>
            <a:off x="0" y="1"/>
            <a:ext cx="12192000" cy="104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312737" y="6516173"/>
            <a:ext cx="5700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7"/>
          <p:cNvGrpSpPr/>
          <p:nvPr/>
        </p:nvGrpSpPr>
        <p:grpSpPr>
          <a:xfrm>
            <a:off x="11297772" y="6261123"/>
            <a:ext cx="555045" cy="391597"/>
            <a:chOff x="3795712" y="2023966"/>
            <a:chExt cx="1552574" cy="1095375"/>
          </a:xfrm>
        </p:grpSpPr>
        <p:sp>
          <p:nvSpPr>
            <p:cNvPr id="116" name="Google Shape;116;p7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7"/>
          <p:cNvSpPr/>
          <p:nvPr/>
        </p:nvSpPr>
        <p:spPr>
          <a:xfrm rot="10800000" flipH="1">
            <a:off x="10730375" y="0"/>
            <a:ext cx="1154100" cy="926700"/>
          </a:xfrm>
          <a:prstGeom prst="round2SameRect">
            <a:avLst>
              <a:gd name="adj1" fmla="val 42376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01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347975" y="2476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title" idx="2"/>
          </p:nvPr>
        </p:nvSpPr>
        <p:spPr>
          <a:xfrm>
            <a:off x="347975" y="11620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8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D ICONO MAS IMAGEN DERECHA">
  <p:cSld name="FAD ICONO MAS IMAGEN DERECHA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/>
        </p:nvSpPr>
        <p:spPr>
          <a:xfrm>
            <a:off x="312737" y="6516173"/>
            <a:ext cx="570000" cy="14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8"/>
          <p:cNvGrpSpPr/>
          <p:nvPr/>
        </p:nvGrpSpPr>
        <p:grpSpPr>
          <a:xfrm>
            <a:off x="11297727" y="6261100"/>
            <a:ext cx="555027" cy="391584"/>
            <a:chOff x="3795712" y="2023966"/>
            <a:chExt cx="1552574" cy="1095375"/>
          </a:xfrm>
        </p:grpSpPr>
        <p:sp>
          <p:nvSpPr>
            <p:cNvPr id="135" name="Google Shape;135;p8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8"/>
          <p:cNvGrpSpPr/>
          <p:nvPr/>
        </p:nvGrpSpPr>
        <p:grpSpPr>
          <a:xfrm>
            <a:off x="11103429" y="250"/>
            <a:ext cx="760325" cy="929400"/>
            <a:chOff x="8324850" y="187"/>
            <a:chExt cx="594129" cy="726246"/>
          </a:xfrm>
        </p:grpSpPr>
        <p:sp>
          <p:nvSpPr>
            <p:cNvPr id="149" name="Google Shape;149;p8"/>
            <p:cNvSpPr/>
            <p:nvPr/>
          </p:nvSpPr>
          <p:spPr>
            <a:xfrm rot="10800000" flipH="1">
              <a:off x="8324850" y="187"/>
              <a:ext cx="594129" cy="7262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1016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380631" y="173220"/>
              <a:ext cx="482566" cy="4825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>
            <a:spLocks noGrp="1"/>
          </p:cNvSpPr>
          <p:nvPr>
            <p:ph type="pic" idx="2"/>
          </p:nvPr>
        </p:nvSpPr>
        <p:spPr>
          <a:xfrm>
            <a:off x="6096000" y="1049338"/>
            <a:ext cx="6096000" cy="5808662"/>
          </a:xfrm>
          <a:prstGeom prst="rect">
            <a:avLst/>
          </a:prstGeom>
          <a:solidFill>
            <a:srgbClr val="D8F8FB"/>
          </a:solidFill>
          <a:ln>
            <a:noFill/>
          </a:ln>
        </p:spPr>
      </p:sp>
      <p:pic>
        <p:nvPicPr>
          <p:cNvPr id="152" name="Google Shape;152;p8"/>
          <p:cNvPicPr preferRelativeResize="0"/>
          <p:nvPr/>
        </p:nvPicPr>
        <p:blipFill rotWithShape="1">
          <a:blip r:embed="rId2">
            <a:alphaModFix amt="70000"/>
          </a:blip>
          <a:srcRect l="-2197" t="-21506"/>
          <a:stretch/>
        </p:blipFill>
        <p:spPr>
          <a:xfrm>
            <a:off x="0" y="809625"/>
            <a:ext cx="12191999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/>
          <p:nvPr/>
        </p:nvSpPr>
        <p:spPr>
          <a:xfrm>
            <a:off x="0" y="1"/>
            <a:ext cx="12192000" cy="104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347975" y="2476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title" idx="3"/>
          </p:nvPr>
        </p:nvSpPr>
        <p:spPr>
          <a:xfrm>
            <a:off x="347975" y="11620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323850" y="1866900"/>
            <a:ext cx="5495700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0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8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porte_horizontal">
  <p:cSld name="Soporte_horizontal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9"/>
          <p:cNvPicPr preferRelativeResize="0"/>
          <p:nvPr/>
        </p:nvPicPr>
        <p:blipFill rotWithShape="1">
          <a:blip r:embed="rId2">
            <a:alphaModFix/>
          </a:blip>
          <a:srcRect t="28361"/>
          <a:stretch/>
        </p:blipFill>
        <p:spPr>
          <a:xfrm>
            <a:off x="5993175" y="1961825"/>
            <a:ext cx="6198825" cy="444083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/>
          <p:nvPr/>
        </p:nvSpPr>
        <p:spPr>
          <a:xfrm>
            <a:off x="312737" y="6516173"/>
            <a:ext cx="5700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9"/>
          <p:cNvGrpSpPr/>
          <p:nvPr/>
        </p:nvGrpSpPr>
        <p:grpSpPr>
          <a:xfrm>
            <a:off x="11297772" y="6261123"/>
            <a:ext cx="555045" cy="391597"/>
            <a:chOff x="3795712" y="2023966"/>
            <a:chExt cx="1552574" cy="1095375"/>
          </a:xfrm>
        </p:grpSpPr>
        <p:sp>
          <p:nvSpPr>
            <p:cNvPr id="161" name="Google Shape;161;p9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9"/>
          <p:cNvGrpSpPr/>
          <p:nvPr/>
        </p:nvGrpSpPr>
        <p:grpSpPr>
          <a:xfrm>
            <a:off x="11103175" y="181"/>
            <a:ext cx="760142" cy="929446"/>
            <a:chOff x="8324850" y="133"/>
            <a:chExt cx="594000" cy="726300"/>
          </a:xfrm>
        </p:grpSpPr>
        <p:sp>
          <p:nvSpPr>
            <p:cNvPr id="175" name="Google Shape;175;p9"/>
            <p:cNvSpPr/>
            <p:nvPr/>
          </p:nvSpPr>
          <p:spPr>
            <a:xfrm rot="10800000" flipH="1">
              <a:off x="8324850" y="133"/>
              <a:ext cx="594000" cy="726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1016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380631" y="173220"/>
              <a:ext cx="482700" cy="48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9"/>
          <p:cNvSpPr>
            <a:spLocks noGrp="1"/>
          </p:cNvSpPr>
          <p:nvPr>
            <p:ph type="pic" idx="2"/>
          </p:nvPr>
        </p:nvSpPr>
        <p:spPr>
          <a:xfrm>
            <a:off x="7145875" y="2290775"/>
            <a:ext cx="3931800" cy="2624100"/>
          </a:xfrm>
          <a:prstGeom prst="rect">
            <a:avLst/>
          </a:prstGeom>
          <a:solidFill>
            <a:srgbClr val="D8F8FB"/>
          </a:solidFill>
          <a:ln>
            <a:noFill/>
          </a:ln>
        </p:spPr>
      </p:sp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 amt="70000"/>
          </a:blip>
          <a:srcRect l="-2197" t="-21506"/>
          <a:stretch/>
        </p:blipFill>
        <p:spPr>
          <a:xfrm>
            <a:off x="0" y="809625"/>
            <a:ext cx="12191999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/>
          <p:nvPr/>
        </p:nvSpPr>
        <p:spPr>
          <a:xfrm>
            <a:off x="0" y="1"/>
            <a:ext cx="12192000" cy="104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347975" y="2476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title" idx="3"/>
          </p:nvPr>
        </p:nvSpPr>
        <p:spPr>
          <a:xfrm>
            <a:off x="347975" y="11620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1"/>
          </p:nvPr>
        </p:nvSpPr>
        <p:spPr>
          <a:xfrm>
            <a:off x="323850" y="1866900"/>
            <a:ext cx="5495700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7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912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108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porte vertical">
  <p:cSld name="soporte vertical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4875" y="1209300"/>
            <a:ext cx="4152899" cy="53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312737" y="6516173"/>
            <a:ext cx="5700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0"/>
          <p:cNvGrpSpPr/>
          <p:nvPr/>
        </p:nvGrpSpPr>
        <p:grpSpPr>
          <a:xfrm>
            <a:off x="11297772" y="6261123"/>
            <a:ext cx="555045" cy="391597"/>
            <a:chOff x="3795712" y="2023966"/>
            <a:chExt cx="1552574" cy="1095375"/>
          </a:xfrm>
        </p:grpSpPr>
        <p:sp>
          <p:nvSpPr>
            <p:cNvPr id="187" name="Google Shape;187;p10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10"/>
          <p:cNvGrpSpPr/>
          <p:nvPr/>
        </p:nvGrpSpPr>
        <p:grpSpPr>
          <a:xfrm>
            <a:off x="11103175" y="181"/>
            <a:ext cx="760142" cy="929446"/>
            <a:chOff x="8324850" y="133"/>
            <a:chExt cx="594000" cy="726300"/>
          </a:xfrm>
        </p:grpSpPr>
        <p:sp>
          <p:nvSpPr>
            <p:cNvPr id="201" name="Google Shape;201;p10"/>
            <p:cNvSpPr/>
            <p:nvPr/>
          </p:nvSpPr>
          <p:spPr>
            <a:xfrm rot="10800000" flipH="1">
              <a:off x="8324850" y="133"/>
              <a:ext cx="594000" cy="726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1016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8380631" y="173220"/>
              <a:ext cx="482700" cy="48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10"/>
          <p:cNvSpPr>
            <a:spLocks noGrp="1"/>
          </p:cNvSpPr>
          <p:nvPr>
            <p:ph type="pic" idx="2"/>
          </p:nvPr>
        </p:nvSpPr>
        <p:spPr>
          <a:xfrm>
            <a:off x="7926925" y="1638300"/>
            <a:ext cx="2322000" cy="3400500"/>
          </a:xfrm>
          <a:prstGeom prst="rect">
            <a:avLst/>
          </a:prstGeom>
          <a:solidFill>
            <a:srgbClr val="D8F8FB"/>
          </a:solidFill>
          <a:ln>
            <a:noFill/>
          </a:ln>
        </p:spPr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 amt="70000"/>
          </a:blip>
          <a:srcRect l="-2197" t="-21506"/>
          <a:stretch/>
        </p:blipFill>
        <p:spPr>
          <a:xfrm>
            <a:off x="0" y="809625"/>
            <a:ext cx="12191999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/>
          <p:nvPr/>
        </p:nvSpPr>
        <p:spPr>
          <a:xfrm>
            <a:off x="0" y="1"/>
            <a:ext cx="12192000" cy="104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>
            <a:spLocks noGrp="1"/>
          </p:cNvSpPr>
          <p:nvPr>
            <p:ph type="title"/>
          </p:nvPr>
        </p:nvSpPr>
        <p:spPr>
          <a:xfrm>
            <a:off x="347975" y="2476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0"/>
          <p:cNvSpPr txBox="1">
            <a:spLocks noGrp="1"/>
          </p:cNvSpPr>
          <p:nvPr>
            <p:ph type="title" idx="3"/>
          </p:nvPr>
        </p:nvSpPr>
        <p:spPr>
          <a:xfrm>
            <a:off x="347975" y="11620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0"/>
          <p:cNvSpPr txBox="1">
            <a:spLocks noGrp="1"/>
          </p:cNvSpPr>
          <p:nvPr>
            <p:ph type="body" idx="1"/>
          </p:nvPr>
        </p:nvSpPr>
        <p:spPr>
          <a:xfrm>
            <a:off x="323850" y="1866900"/>
            <a:ext cx="5495700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7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912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8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NDICE EDITORIAL">
  <p:cSld name="ÍNDICE EDITORIAL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312737" y="6516173"/>
            <a:ext cx="5700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11"/>
          <p:cNvGrpSpPr/>
          <p:nvPr/>
        </p:nvGrpSpPr>
        <p:grpSpPr>
          <a:xfrm>
            <a:off x="11297772" y="6261123"/>
            <a:ext cx="555045" cy="391597"/>
            <a:chOff x="3795712" y="2023966"/>
            <a:chExt cx="1552574" cy="1095375"/>
          </a:xfrm>
        </p:grpSpPr>
        <p:sp>
          <p:nvSpPr>
            <p:cNvPr id="212" name="Google Shape;212;p11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1"/>
          <p:cNvGrpSpPr/>
          <p:nvPr/>
        </p:nvGrpSpPr>
        <p:grpSpPr>
          <a:xfrm>
            <a:off x="11103175" y="181"/>
            <a:ext cx="760142" cy="929446"/>
            <a:chOff x="8324850" y="133"/>
            <a:chExt cx="594000" cy="726300"/>
          </a:xfrm>
        </p:grpSpPr>
        <p:sp>
          <p:nvSpPr>
            <p:cNvPr id="226" name="Google Shape;226;p11"/>
            <p:cNvSpPr/>
            <p:nvPr/>
          </p:nvSpPr>
          <p:spPr>
            <a:xfrm rot="10800000" flipH="1">
              <a:off x="8324850" y="133"/>
              <a:ext cx="594000" cy="726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1016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8380631" y="173220"/>
              <a:ext cx="482700" cy="48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11"/>
          <p:cNvSpPr>
            <a:spLocks noGrp="1"/>
          </p:cNvSpPr>
          <p:nvPr>
            <p:ph type="pic" idx="2"/>
          </p:nvPr>
        </p:nvSpPr>
        <p:spPr>
          <a:xfrm>
            <a:off x="6096000" y="1049338"/>
            <a:ext cx="6096000" cy="5808600"/>
          </a:xfrm>
          <a:prstGeom prst="rect">
            <a:avLst/>
          </a:prstGeom>
          <a:solidFill>
            <a:srgbClr val="D8F8FB"/>
          </a:solidFill>
          <a:ln>
            <a:noFill/>
          </a:ln>
        </p:spPr>
      </p:sp>
      <p:pic>
        <p:nvPicPr>
          <p:cNvPr id="229" name="Google Shape;229;p11"/>
          <p:cNvPicPr preferRelativeResize="0"/>
          <p:nvPr/>
        </p:nvPicPr>
        <p:blipFill rotWithShape="1">
          <a:blip r:embed="rId2">
            <a:alphaModFix amt="70000"/>
          </a:blip>
          <a:srcRect l="-2197" t="-21506"/>
          <a:stretch/>
        </p:blipFill>
        <p:spPr>
          <a:xfrm>
            <a:off x="0" y="809625"/>
            <a:ext cx="12191999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0" y="1"/>
            <a:ext cx="12192000" cy="104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347975" y="2476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1"/>
          <p:cNvSpPr txBox="1">
            <a:spLocks noGrp="1"/>
          </p:cNvSpPr>
          <p:nvPr>
            <p:ph type="body" idx="1"/>
          </p:nvPr>
        </p:nvSpPr>
        <p:spPr>
          <a:xfrm>
            <a:off x="323850" y="1268425"/>
            <a:ext cx="5400600" cy="51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5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8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2">
  <p:cSld name="PORTADA 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4"/>
          <p:cNvPicPr preferRelativeResize="0"/>
          <p:nvPr/>
        </p:nvPicPr>
        <p:blipFill rotWithShape="1">
          <a:blip r:embed="rId2">
            <a:alphaModFix/>
          </a:blip>
          <a:srcRect t="17471" b="29615"/>
          <a:stretch/>
        </p:blipFill>
        <p:spPr>
          <a:xfrm>
            <a:off x="3810000" y="-37800"/>
            <a:ext cx="8686799" cy="689610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4"/>
          <p:cNvSpPr/>
          <p:nvPr/>
        </p:nvSpPr>
        <p:spPr>
          <a:xfrm rot="5400000">
            <a:off x="578486" y="-616346"/>
            <a:ext cx="6896100" cy="8053200"/>
          </a:xfrm>
          <a:prstGeom prst="rect">
            <a:avLst/>
          </a:prstGeom>
          <a:gradFill>
            <a:gsLst>
              <a:gs pos="0">
                <a:srgbClr val="00517F"/>
              </a:gs>
              <a:gs pos="30000">
                <a:srgbClr val="007ABF"/>
              </a:gs>
              <a:gs pos="54149">
                <a:srgbClr val="2395D5"/>
              </a:gs>
              <a:gs pos="100000">
                <a:srgbClr val="66C7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14"/>
          <p:cNvGrpSpPr/>
          <p:nvPr/>
        </p:nvGrpSpPr>
        <p:grpSpPr>
          <a:xfrm>
            <a:off x="683466" y="907897"/>
            <a:ext cx="1735622" cy="1224520"/>
            <a:chOff x="1766887" y="2023966"/>
            <a:chExt cx="1552574" cy="1095375"/>
          </a:xfrm>
        </p:grpSpPr>
        <p:sp>
          <p:nvSpPr>
            <p:cNvPr id="281" name="Google Shape;281;p14"/>
            <p:cNvSpPr/>
            <p:nvPr/>
          </p:nvSpPr>
          <p:spPr>
            <a:xfrm>
              <a:off x="1802796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2004059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2193416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2390679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2592228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2780442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2957416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3143820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2780504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2156415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852527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852612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766887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4" name="Google Shape;294;p14"/>
          <p:cNvPicPr preferRelativeResize="0"/>
          <p:nvPr/>
        </p:nvPicPr>
        <p:blipFill rotWithShape="1">
          <a:blip r:embed="rId3">
            <a:alphaModFix/>
          </a:blip>
          <a:srcRect l="-2197" t="-21506"/>
          <a:stretch/>
        </p:blipFill>
        <p:spPr>
          <a:xfrm>
            <a:off x="-447332" y="5424961"/>
            <a:ext cx="6024468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4"/>
          <p:cNvSpPr txBox="1">
            <a:spLocks noGrp="1"/>
          </p:cNvSpPr>
          <p:nvPr>
            <p:ph type="title"/>
          </p:nvPr>
        </p:nvSpPr>
        <p:spPr>
          <a:xfrm>
            <a:off x="585225" y="2550700"/>
            <a:ext cx="45516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4"/>
          <p:cNvSpPr txBox="1">
            <a:spLocks noGrp="1"/>
          </p:cNvSpPr>
          <p:nvPr>
            <p:ph type="title" idx="2"/>
          </p:nvPr>
        </p:nvSpPr>
        <p:spPr>
          <a:xfrm>
            <a:off x="585225" y="4598975"/>
            <a:ext cx="45516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4"/>
          <p:cNvSpPr txBox="1">
            <a:spLocks noGrp="1"/>
          </p:cNvSpPr>
          <p:nvPr>
            <p:ph type="title" idx="3"/>
          </p:nvPr>
        </p:nvSpPr>
        <p:spPr>
          <a:xfrm>
            <a:off x="585225" y="5663725"/>
            <a:ext cx="45516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1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2 1">
  <p:cSld name="PORTADA 2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5"/>
          <p:cNvPicPr preferRelativeResize="0"/>
          <p:nvPr/>
        </p:nvPicPr>
        <p:blipFill rotWithShape="1">
          <a:blip r:embed="rId2">
            <a:alphaModFix/>
          </a:blip>
          <a:srcRect r="15203"/>
          <a:stretch/>
        </p:blipFill>
        <p:spPr>
          <a:xfrm>
            <a:off x="3467100" y="0"/>
            <a:ext cx="87249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5"/>
          <p:cNvSpPr/>
          <p:nvPr/>
        </p:nvSpPr>
        <p:spPr>
          <a:xfrm rot="5400000">
            <a:off x="914400" y="-952200"/>
            <a:ext cx="6896100" cy="8724900"/>
          </a:xfrm>
          <a:prstGeom prst="rect">
            <a:avLst/>
          </a:prstGeom>
          <a:gradFill>
            <a:gsLst>
              <a:gs pos="0">
                <a:srgbClr val="00517F"/>
              </a:gs>
              <a:gs pos="30000">
                <a:srgbClr val="007ABF"/>
              </a:gs>
              <a:gs pos="54149">
                <a:srgbClr val="2395D5"/>
              </a:gs>
              <a:gs pos="100000">
                <a:srgbClr val="66C7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15"/>
          <p:cNvGrpSpPr/>
          <p:nvPr/>
        </p:nvGrpSpPr>
        <p:grpSpPr>
          <a:xfrm>
            <a:off x="683466" y="907897"/>
            <a:ext cx="1735622" cy="1224520"/>
            <a:chOff x="1766887" y="2023966"/>
            <a:chExt cx="1552574" cy="1095375"/>
          </a:xfrm>
        </p:grpSpPr>
        <p:sp>
          <p:nvSpPr>
            <p:cNvPr id="302" name="Google Shape;302;p15"/>
            <p:cNvSpPr/>
            <p:nvPr/>
          </p:nvSpPr>
          <p:spPr>
            <a:xfrm>
              <a:off x="1802796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2004059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2193416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2390679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2592228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2780442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2957416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3143820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2780504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2156415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1852527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1852612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1766887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5" name="Google Shape;315;p15"/>
          <p:cNvPicPr preferRelativeResize="0"/>
          <p:nvPr/>
        </p:nvPicPr>
        <p:blipFill rotWithShape="1">
          <a:blip r:embed="rId3">
            <a:alphaModFix/>
          </a:blip>
          <a:srcRect l="-2197" t="-21506"/>
          <a:stretch/>
        </p:blipFill>
        <p:spPr>
          <a:xfrm>
            <a:off x="-447332" y="5424961"/>
            <a:ext cx="6024468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5"/>
          <p:cNvSpPr txBox="1">
            <a:spLocks noGrp="1"/>
          </p:cNvSpPr>
          <p:nvPr>
            <p:ph type="title"/>
          </p:nvPr>
        </p:nvSpPr>
        <p:spPr>
          <a:xfrm>
            <a:off x="585225" y="2550700"/>
            <a:ext cx="45516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5"/>
          <p:cNvSpPr txBox="1">
            <a:spLocks noGrp="1"/>
          </p:cNvSpPr>
          <p:nvPr>
            <p:ph type="title" idx="2"/>
          </p:nvPr>
        </p:nvSpPr>
        <p:spPr>
          <a:xfrm>
            <a:off x="585225" y="4598975"/>
            <a:ext cx="45516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5"/>
          <p:cNvSpPr txBox="1">
            <a:spLocks noGrp="1"/>
          </p:cNvSpPr>
          <p:nvPr>
            <p:ph type="title" idx="3"/>
          </p:nvPr>
        </p:nvSpPr>
        <p:spPr>
          <a:xfrm>
            <a:off x="585225" y="5663725"/>
            <a:ext cx="45516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5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IMAGEN PERSONALIZADA">
  <p:cSld name="PORTADA IMAGEN PERSONALIZADA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"/>
          <p:cNvSpPr>
            <a:spLocks noGrp="1"/>
          </p:cNvSpPr>
          <p:nvPr>
            <p:ph type="pic" idx="2"/>
          </p:nvPr>
        </p:nvSpPr>
        <p:spPr>
          <a:xfrm>
            <a:off x="2152650" y="0"/>
            <a:ext cx="100395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16"/>
          <p:cNvSpPr txBox="1">
            <a:spLocks noGrp="1"/>
          </p:cNvSpPr>
          <p:nvPr>
            <p:ph type="title"/>
          </p:nvPr>
        </p:nvSpPr>
        <p:spPr>
          <a:xfrm>
            <a:off x="585225" y="2550700"/>
            <a:ext cx="45516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ExtraBold"/>
              <a:buNone/>
              <a:defRPr sz="3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6"/>
          <p:cNvSpPr txBox="1">
            <a:spLocks noGrp="1"/>
          </p:cNvSpPr>
          <p:nvPr>
            <p:ph type="title" idx="3"/>
          </p:nvPr>
        </p:nvSpPr>
        <p:spPr>
          <a:xfrm>
            <a:off x="585225" y="4598975"/>
            <a:ext cx="45516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6"/>
          <p:cNvSpPr txBox="1">
            <a:spLocks noGrp="1"/>
          </p:cNvSpPr>
          <p:nvPr>
            <p:ph type="title" idx="4"/>
          </p:nvPr>
        </p:nvSpPr>
        <p:spPr>
          <a:xfrm>
            <a:off x="585225" y="5663725"/>
            <a:ext cx="45516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6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S">
  <p:cSld name="PORTADILLAS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"/>
          <p:cNvSpPr>
            <a:spLocks noGrp="1"/>
          </p:cNvSpPr>
          <p:nvPr>
            <p:ph type="pic" idx="2"/>
          </p:nvPr>
        </p:nvSpPr>
        <p:spPr>
          <a:xfrm>
            <a:off x="4353700" y="0"/>
            <a:ext cx="78384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26" name="Google Shape;32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" y="0"/>
            <a:ext cx="43537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7"/>
          <p:cNvSpPr txBox="1">
            <a:spLocks noGrp="1"/>
          </p:cNvSpPr>
          <p:nvPr>
            <p:ph type="title"/>
          </p:nvPr>
        </p:nvSpPr>
        <p:spPr>
          <a:xfrm>
            <a:off x="585225" y="3788950"/>
            <a:ext cx="35295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ExtraBold"/>
              <a:buNone/>
              <a:defRPr sz="3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8" name="Google Shape;3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5075"/>
            <a:ext cx="3162300" cy="904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17"/>
          <p:cNvGrpSpPr/>
          <p:nvPr/>
        </p:nvGrpSpPr>
        <p:grpSpPr>
          <a:xfrm>
            <a:off x="683500" y="1227574"/>
            <a:ext cx="1282581" cy="904889"/>
            <a:chOff x="1766887" y="2023966"/>
            <a:chExt cx="1552574" cy="1095375"/>
          </a:xfrm>
        </p:grpSpPr>
        <p:sp>
          <p:nvSpPr>
            <p:cNvPr id="330" name="Google Shape;330;p17"/>
            <p:cNvSpPr/>
            <p:nvPr/>
          </p:nvSpPr>
          <p:spPr>
            <a:xfrm>
              <a:off x="1802796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004059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2193416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2390679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592228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780442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957416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3143820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780504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2156415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1852527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1852612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1766887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6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BASE FAD + CAJA TEXTO ">
  <p:cSld name="DIAPOSITIVA BASE FAD + CAJA TEXTO 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491AA1-DA04-437A-A53E-E7F39888D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6" name="Google Shape;346;p18"/>
          <p:cNvSpPr txBox="1"/>
          <p:nvPr/>
        </p:nvSpPr>
        <p:spPr>
          <a:xfrm>
            <a:off x="312737" y="6516173"/>
            <a:ext cx="5700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18"/>
          <p:cNvGrpSpPr/>
          <p:nvPr/>
        </p:nvGrpSpPr>
        <p:grpSpPr>
          <a:xfrm>
            <a:off x="11297772" y="6261123"/>
            <a:ext cx="555045" cy="391597"/>
            <a:chOff x="3795712" y="2023966"/>
            <a:chExt cx="1552574" cy="1095375"/>
          </a:xfrm>
        </p:grpSpPr>
        <p:sp>
          <p:nvSpPr>
            <p:cNvPr id="348" name="Google Shape;348;p18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18"/>
          <p:cNvSpPr txBox="1">
            <a:spLocks noGrp="1"/>
          </p:cNvSpPr>
          <p:nvPr>
            <p:ph type="title"/>
          </p:nvPr>
        </p:nvSpPr>
        <p:spPr>
          <a:xfrm>
            <a:off x="446469" y="1438195"/>
            <a:ext cx="10973511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8"/>
          <p:cNvSpPr txBox="1">
            <a:spLocks noGrp="1"/>
          </p:cNvSpPr>
          <p:nvPr>
            <p:ph type="body" idx="1"/>
          </p:nvPr>
        </p:nvSpPr>
        <p:spPr>
          <a:xfrm>
            <a:off x="431919" y="2141220"/>
            <a:ext cx="11347789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63" name="Google Shape;363;p18"/>
          <p:cNvSpPr txBox="1">
            <a:spLocks noGrp="1"/>
          </p:cNvSpPr>
          <p:nvPr>
            <p:ph type="title" idx="2"/>
          </p:nvPr>
        </p:nvSpPr>
        <p:spPr>
          <a:xfrm>
            <a:off x="456044" y="521970"/>
            <a:ext cx="10231458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1">
                <a:solidFill>
                  <a:srgbClr val="00A3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8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IZQUIERDA 1">
  <p:cSld name="IMAGEN IZQUIERDA 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9"/>
          <p:cNvPicPr preferRelativeResize="0"/>
          <p:nvPr/>
        </p:nvPicPr>
        <p:blipFill rotWithShape="1">
          <a:blip r:embed="rId2">
            <a:alphaModFix amt="70000"/>
          </a:blip>
          <a:srcRect l="-2197" t="-21506"/>
          <a:stretch/>
        </p:blipFill>
        <p:spPr>
          <a:xfrm>
            <a:off x="0" y="809625"/>
            <a:ext cx="12191999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9"/>
          <p:cNvSpPr/>
          <p:nvPr/>
        </p:nvSpPr>
        <p:spPr>
          <a:xfrm>
            <a:off x="0" y="1"/>
            <a:ext cx="12192000" cy="104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312737" y="6516173"/>
            <a:ext cx="5700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fld id="{00000000-1234-1234-1234-123412341234}" type="slidenum">
              <a:rPr lang="es"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19"/>
          <p:cNvGrpSpPr/>
          <p:nvPr/>
        </p:nvGrpSpPr>
        <p:grpSpPr>
          <a:xfrm>
            <a:off x="11297772" y="6261123"/>
            <a:ext cx="555045" cy="391597"/>
            <a:chOff x="3795712" y="2023966"/>
            <a:chExt cx="1552574" cy="1095375"/>
          </a:xfrm>
        </p:grpSpPr>
        <p:sp>
          <p:nvSpPr>
            <p:cNvPr id="369" name="Google Shape;369;p19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19"/>
          <p:cNvSpPr>
            <a:spLocks noGrp="1"/>
          </p:cNvSpPr>
          <p:nvPr>
            <p:ph type="pic" idx="2"/>
          </p:nvPr>
        </p:nvSpPr>
        <p:spPr>
          <a:xfrm>
            <a:off x="0" y="1049338"/>
            <a:ext cx="6096000" cy="5808600"/>
          </a:xfrm>
          <a:prstGeom prst="rect">
            <a:avLst/>
          </a:prstGeom>
          <a:solidFill>
            <a:srgbClr val="D8F8FB"/>
          </a:solidFill>
          <a:ln>
            <a:noFill/>
          </a:ln>
        </p:spPr>
      </p:sp>
      <p:sp>
        <p:nvSpPr>
          <p:cNvPr id="383" name="Google Shape;383;p19"/>
          <p:cNvSpPr txBox="1">
            <a:spLocks noGrp="1"/>
          </p:cNvSpPr>
          <p:nvPr>
            <p:ph type="title"/>
          </p:nvPr>
        </p:nvSpPr>
        <p:spPr>
          <a:xfrm>
            <a:off x="6457950" y="1163875"/>
            <a:ext cx="53946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" name="Google Shape;384;p19"/>
          <p:cNvGrpSpPr/>
          <p:nvPr/>
        </p:nvGrpSpPr>
        <p:grpSpPr>
          <a:xfrm>
            <a:off x="11297772" y="6261123"/>
            <a:ext cx="555045" cy="391597"/>
            <a:chOff x="3795712" y="2023966"/>
            <a:chExt cx="1552574" cy="1095375"/>
          </a:xfrm>
        </p:grpSpPr>
        <p:sp>
          <p:nvSpPr>
            <p:cNvPr id="385" name="Google Shape;385;p19"/>
            <p:cNvSpPr/>
            <p:nvPr/>
          </p:nvSpPr>
          <p:spPr>
            <a:xfrm>
              <a:off x="3831621" y="2872358"/>
              <a:ext cx="162972" cy="246983"/>
            </a:xfrm>
            <a:custGeom>
              <a:avLst/>
              <a:gdLst/>
              <a:ahLst/>
              <a:cxnLst/>
              <a:rect l="l" t="t" r="r" b="b"/>
              <a:pathLst>
                <a:path w="162972" h="246983" extrusionOk="0">
                  <a:moveTo>
                    <a:pt x="162973" y="155067"/>
                  </a:moveTo>
                  <a:cubicBezTo>
                    <a:pt x="162973" y="215360"/>
                    <a:pt x="126873" y="246983"/>
                    <a:pt x="76772" y="246983"/>
                  </a:cubicBezTo>
                  <a:cubicBezTo>
                    <a:pt x="36957" y="246983"/>
                    <a:pt x="13049" y="229648"/>
                    <a:pt x="0" y="213646"/>
                  </a:cubicBezTo>
                  <a:lnTo>
                    <a:pt x="27813" y="178784"/>
                  </a:lnTo>
                  <a:cubicBezTo>
                    <a:pt x="37624" y="190786"/>
                    <a:pt x="52388" y="201073"/>
                    <a:pt x="74486" y="201073"/>
                  </a:cubicBezTo>
                  <a:cubicBezTo>
                    <a:pt x="99917" y="201073"/>
                    <a:pt x="114967" y="185261"/>
                    <a:pt x="114967" y="150590"/>
                  </a:cubicBezTo>
                  <a:lnTo>
                    <a:pt x="114967" y="0"/>
                  </a:lnTo>
                  <a:lnTo>
                    <a:pt x="162878" y="0"/>
                  </a:lnTo>
                  <a:lnTo>
                    <a:pt x="162878" y="15506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4032884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3" y="95536"/>
                  </a:moveTo>
                  <a:cubicBezTo>
                    <a:pt x="157543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3" y="0"/>
                  </a:lnTo>
                  <a:lnTo>
                    <a:pt x="157543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4222241" y="2948653"/>
              <a:ext cx="182498" cy="166401"/>
            </a:xfrm>
            <a:custGeom>
              <a:avLst/>
              <a:gdLst/>
              <a:ahLst/>
              <a:cxnLst/>
              <a:rect l="l" t="t" r="r" b="b"/>
              <a:pathLst>
                <a:path w="182498" h="166401" extrusionOk="0">
                  <a:moveTo>
                    <a:pt x="117443" y="166402"/>
                  </a:moveTo>
                  <a:lnTo>
                    <a:pt x="65723" y="166402"/>
                  </a:lnTo>
                  <a:lnTo>
                    <a:pt x="0" y="0"/>
                  </a:lnTo>
                  <a:lnTo>
                    <a:pt x="48768" y="0"/>
                  </a:lnTo>
                  <a:lnTo>
                    <a:pt x="91821" y="119158"/>
                  </a:lnTo>
                  <a:lnTo>
                    <a:pt x="135255" y="0"/>
                  </a:lnTo>
                  <a:lnTo>
                    <a:pt x="182499" y="0"/>
                  </a:lnTo>
                  <a:lnTo>
                    <a:pt x="117443" y="16640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4419504" y="2944081"/>
              <a:ext cx="165068" cy="175164"/>
            </a:xfrm>
            <a:custGeom>
              <a:avLst/>
              <a:gdLst/>
              <a:ahLst/>
              <a:cxnLst/>
              <a:rect l="l" t="t" r="r" b="b"/>
              <a:pathLst>
                <a:path w="165068" h="175164" extrusionOk="0">
                  <a:moveTo>
                    <a:pt x="46387" y="72009"/>
                  </a:moveTo>
                  <a:lnTo>
                    <a:pt x="120015" y="72009"/>
                  </a:lnTo>
                  <a:cubicBezTo>
                    <a:pt x="115919" y="50673"/>
                    <a:pt x="103061" y="38672"/>
                    <a:pt x="83820" y="38672"/>
                  </a:cubicBezTo>
                  <a:cubicBezTo>
                    <a:pt x="62675" y="38672"/>
                    <a:pt x="50292" y="51340"/>
                    <a:pt x="46387" y="72009"/>
                  </a:cubicBezTo>
                  <a:moveTo>
                    <a:pt x="165068" y="87440"/>
                  </a:moveTo>
                  <a:cubicBezTo>
                    <a:pt x="165068" y="92583"/>
                    <a:pt x="164687" y="98774"/>
                    <a:pt x="164211" y="102584"/>
                  </a:cubicBezTo>
                  <a:lnTo>
                    <a:pt x="46196" y="102584"/>
                  </a:lnTo>
                  <a:cubicBezTo>
                    <a:pt x="50959" y="126587"/>
                    <a:pt x="67818" y="137065"/>
                    <a:pt x="88964" y="137065"/>
                  </a:cubicBezTo>
                  <a:cubicBezTo>
                    <a:pt x="103346" y="137065"/>
                    <a:pt x="119063" y="131255"/>
                    <a:pt x="131064" y="121063"/>
                  </a:cubicBezTo>
                  <a:lnTo>
                    <a:pt x="157353" y="149924"/>
                  </a:lnTo>
                  <a:cubicBezTo>
                    <a:pt x="138494" y="167259"/>
                    <a:pt x="114395" y="175165"/>
                    <a:pt x="86392" y="175165"/>
                  </a:cubicBezTo>
                  <a:cubicBezTo>
                    <a:pt x="35433" y="175165"/>
                    <a:pt x="0" y="140494"/>
                    <a:pt x="0" y="88106"/>
                  </a:cubicBezTo>
                  <a:cubicBezTo>
                    <a:pt x="0" y="35719"/>
                    <a:pt x="34385" y="0"/>
                    <a:pt x="84106" y="0"/>
                  </a:cubicBezTo>
                  <a:cubicBezTo>
                    <a:pt x="133826" y="0"/>
                    <a:pt x="164878" y="35528"/>
                    <a:pt x="164973" y="8744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4621053" y="2944176"/>
              <a:ext cx="157448" cy="170783"/>
            </a:xfrm>
            <a:custGeom>
              <a:avLst/>
              <a:gdLst/>
              <a:ahLst/>
              <a:cxnLst/>
              <a:rect l="l" t="t" r="r" b="b"/>
              <a:pathLst>
                <a:path w="157448" h="170783" extrusionOk="0">
                  <a:moveTo>
                    <a:pt x="157448" y="64865"/>
                  </a:moveTo>
                  <a:lnTo>
                    <a:pt x="157448" y="170783"/>
                  </a:lnTo>
                  <a:lnTo>
                    <a:pt x="112586" y="170783"/>
                  </a:lnTo>
                  <a:lnTo>
                    <a:pt x="112586" y="79248"/>
                  </a:lnTo>
                  <a:cubicBezTo>
                    <a:pt x="112586" y="55245"/>
                    <a:pt x="100584" y="42005"/>
                    <a:pt x="80105" y="42005"/>
                  </a:cubicBezTo>
                  <a:cubicBezTo>
                    <a:pt x="60865" y="42005"/>
                    <a:pt x="44863" y="54578"/>
                    <a:pt x="44863" y="79629"/>
                  </a:cubicBezTo>
                  <a:lnTo>
                    <a:pt x="44863" y="170783"/>
                  </a:lnTo>
                  <a:lnTo>
                    <a:pt x="0" y="170783"/>
                  </a:lnTo>
                  <a:lnTo>
                    <a:pt x="0" y="4381"/>
                  </a:lnTo>
                  <a:lnTo>
                    <a:pt x="43625" y="4381"/>
                  </a:lnTo>
                  <a:lnTo>
                    <a:pt x="43625" y="24003"/>
                  </a:lnTo>
                  <a:cubicBezTo>
                    <a:pt x="55531" y="6287"/>
                    <a:pt x="73723" y="0"/>
                    <a:pt x="92583" y="0"/>
                  </a:cubicBezTo>
                  <a:cubicBezTo>
                    <a:pt x="130397" y="0"/>
                    <a:pt x="157353" y="26289"/>
                    <a:pt x="157353" y="6496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4809267" y="2899123"/>
              <a:ext cx="149542" cy="220122"/>
            </a:xfrm>
            <a:custGeom>
              <a:avLst/>
              <a:gdLst/>
              <a:ahLst/>
              <a:cxnLst/>
              <a:rect l="l" t="t" r="r" b="b"/>
              <a:pathLst>
                <a:path w="149542" h="220122" extrusionOk="0">
                  <a:moveTo>
                    <a:pt x="137160" y="89344"/>
                  </a:moveTo>
                  <a:lnTo>
                    <a:pt x="76867" y="89344"/>
                  </a:lnTo>
                  <a:lnTo>
                    <a:pt x="76867" y="150114"/>
                  </a:lnTo>
                  <a:cubicBezTo>
                    <a:pt x="76867" y="170878"/>
                    <a:pt x="87820" y="178403"/>
                    <a:pt x="101822" y="178403"/>
                  </a:cubicBezTo>
                  <a:cubicBezTo>
                    <a:pt x="112490" y="178403"/>
                    <a:pt x="124015" y="173069"/>
                    <a:pt x="133064" y="167545"/>
                  </a:cubicBezTo>
                  <a:lnTo>
                    <a:pt x="149542" y="202597"/>
                  </a:lnTo>
                  <a:cubicBezTo>
                    <a:pt x="134969" y="212598"/>
                    <a:pt x="118110" y="220123"/>
                    <a:pt x="94393" y="220123"/>
                  </a:cubicBezTo>
                  <a:cubicBezTo>
                    <a:pt x="53149" y="220123"/>
                    <a:pt x="32099" y="196786"/>
                    <a:pt x="32099" y="153638"/>
                  </a:cubicBezTo>
                  <a:lnTo>
                    <a:pt x="32099" y="89249"/>
                  </a:lnTo>
                  <a:lnTo>
                    <a:pt x="0" y="89249"/>
                  </a:lnTo>
                  <a:lnTo>
                    <a:pt x="0" y="49435"/>
                  </a:lnTo>
                  <a:lnTo>
                    <a:pt x="32099" y="49435"/>
                  </a:lnTo>
                  <a:lnTo>
                    <a:pt x="32099" y="0"/>
                  </a:lnTo>
                  <a:lnTo>
                    <a:pt x="76962" y="0"/>
                  </a:lnTo>
                  <a:lnTo>
                    <a:pt x="76962" y="49435"/>
                  </a:lnTo>
                  <a:lnTo>
                    <a:pt x="137255" y="49435"/>
                  </a:lnTo>
                  <a:lnTo>
                    <a:pt x="137255" y="8924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4986241" y="2948558"/>
              <a:ext cx="157543" cy="170783"/>
            </a:xfrm>
            <a:custGeom>
              <a:avLst/>
              <a:gdLst/>
              <a:ahLst/>
              <a:cxnLst/>
              <a:rect l="l" t="t" r="r" b="b"/>
              <a:pathLst>
                <a:path w="157543" h="170783" extrusionOk="0">
                  <a:moveTo>
                    <a:pt x="157544" y="95536"/>
                  </a:moveTo>
                  <a:cubicBezTo>
                    <a:pt x="157544" y="148114"/>
                    <a:pt x="120396" y="170783"/>
                    <a:pt x="78867" y="170783"/>
                  </a:cubicBezTo>
                  <a:cubicBezTo>
                    <a:pt x="37338" y="170783"/>
                    <a:pt x="0" y="148114"/>
                    <a:pt x="0" y="95536"/>
                  </a:cubicBezTo>
                  <a:lnTo>
                    <a:pt x="0" y="0"/>
                  </a:lnTo>
                  <a:lnTo>
                    <a:pt x="44863" y="0"/>
                  </a:lnTo>
                  <a:lnTo>
                    <a:pt x="44863" y="91535"/>
                  </a:lnTo>
                  <a:cubicBezTo>
                    <a:pt x="44863" y="118110"/>
                    <a:pt x="59436" y="128969"/>
                    <a:pt x="78867" y="128969"/>
                  </a:cubicBezTo>
                  <a:cubicBezTo>
                    <a:pt x="98298" y="128969"/>
                    <a:pt x="112871" y="118110"/>
                    <a:pt x="112871" y="91535"/>
                  </a:cubicBezTo>
                  <a:lnTo>
                    <a:pt x="112871" y="0"/>
                  </a:lnTo>
                  <a:lnTo>
                    <a:pt x="157544" y="0"/>
                  </a:lnTo>
                  <a:lnTo>
                    <a:pt x="157544" y="95536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5172645" y="2872263"/>
              <a:ext cx="174212" cy="246983"/>
            </a:xfrm>
            <a:custGeom>
              <a:avLst/>
              <a:gdLst/>
              <a:ahLst/>
              <a:cxnLst/>
              <a:rect l="l" t="t" r="r" b="b"/>
              <a:pathLst>
                <a:path w="174212" h="246983" extrusionOk="0">
                  <a:moveTo>
                    <a:pt x="45911" y="159448"/>
                  </a:moveTo>
                  <a:cubicBezTo>
                    <a:pt x="45911" y="184880"/>
                    <a:pt x="62579" y="205264"/>
                    <a:pt x="88868" y="205264"/>
                  </a:cubicBezTo>
                  <a:cubicBezTo>
                    <a:pt x="115157" y="205264"/>
                    <a:pt x="131826" y="185738"/>
                    <a:pt x="131826" y="159448"/>
                  </a:cubicBezTo>
                  <a:cubicBezTo>
                    <a:pt x="131826" y="133159"/>
                    <a:pt x="114491" y="113633"/>
                    <a:pt x="88868" y="113633"/>
                  </a:cubicBezTo>
                  <a:cubicBezTo>
                    <a:pt x="63246" y="113633"/>
                    <a:pt x="45911" y="134112"/>
                    <a:pt x="45911" y="159448"/>
                  </a:cubicBezTo>
                  <a:moveTo>
                    <a:pt x="129540" y="93631"/>
                  </a:moveTo>
                  <a:lnTo>
                    <a:pt x="129540" y="0"/>
                  </a:lnTo>
                  <a:lnTo>
                    <a:pt x="174212" y="0"/>
                  </a:lnTo>
                  <a:lnTo>
                    <a:pt x="174212" y="242697"/>
                  </a:lnTo>
                  <a:lnTo>
                    <a:pt x="130397" y="242697"/>
                  </a:lnTo>
                  <a:lnTo>
                    <a:pt x="130397" y="224314"/>
                  </a:lnTo>
                  <a:cubicBezTo>
                    <a:pt x="119539" y="237744"/>
                    <a:pt x="103442" y="246983"/>
                    <a:pt x="80582" y="246983"/>
                  </a:cubicBezTo>
                  <a:cubicBezTo>
                    <a:pt x="34766" y="246983"/>
                    <a:pt x="0" y="209359"/>
                    <a:pt x="0" y="159353"/>
                  </a:cubicBezTo>
                  <a:cubicBezTo>
                    <a:pt x="0" y="109347"/>
                    <a:pt x="34671" y="71723"/>
                    <a:pt x="80582" y="71723"/>
                  </a:cubicBezTo>
                  <a:cubicBezTo>
                    <a:pt x="102870" y="71723"/>
                    <a:pt x="118682" y="80486"/>
                    <a:pt x="129540" y="93536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4809329" y="2023966"/>
              <a:ext cx="538957" cy="757436"/>
            </a:xfrm>
            <a:custGeom>
              <a:avLst/>
              <a:gdLst/>
              <a:ahLst/>
              <a:cxnLst/>
              <a:rect l="l" t="t" r="r" b="b"/>
              <a:pathLst>
                <a:path w="538957" h="757436" extrusionOk="0">
                  <a:moveTo>
                    <a:pt x="117381" y="487299"/>
                  </a:moveTo>
                  <a:cubicBezTo>
                    <a:pt x="117952" y="493205"/>
                    <a:pt x="118524" y="503301"/>
                    <a:pt x="119857" y="513302"/>
                  </a:cubicBezTo>
                  <a:cubicBezTo>
                    <a:pt x="120905" y="520827"/>
                    <a:pt x="122524" y="528257"/>
                    <a:pt x="124620" y="535591"/>
                  </a:cubicBezTo>
                  <a:cubicBezTo>
                    <a:pt x="136336" y="577120"/>
                    <a:pt x="159481" y="610267"/>
                    <a:pt x="197867" y="631412"/>
                  </a:cubicBezTo>
                  <a:cubicBezTo>
                    <a:pt x="229204" y="648748"/>
                    <a:pt x="263113" y="653510"/>
                    <a:pt x="298165" y="648557"/>
                  </a:cubicBezTo>
                  <a:cubicBezTo>
                    <a:pt x="355315" y="640461"/>
                    <a:pt x="395701" y="609314"/>
                    <a:pt x="417894" y="556260"/>
                  </a:cubicBezTo>
                  <a:cubicBezTo>
                    <a:pt x="437230" y="510159"/>
                    <a:pt x="437326" y="462915"/>
                    <a:pt x="420371" y="416052"/>
                  </a:cubicBezTo>
                  <a:cubicBezTo>
                    <a:pt x="406369" y="377381"/>
                    <a:pt x="380938" y="348329"/>
                    <a:pt x="343409" y="330708"/>
                  </a:cubicBezTo>
                  <a:cubicBezTo>
                    <a:pt x="312548" y="316230"/>
                    <a:pt x="279972" y="312896"/>
                    <a:pt x="246540" y="318326"/>
                  </a:cubicBezTo>
                  <a:cubicBezTo>
                    <a:pt x="209583" y="324231"/>
                    <a:pt x="178817" y="341281"/>
                    <a:pt x="155195" y="370427"/>
                  </a:cubicBezTo>
                  <a:cubicBezTo>
                    <a:pt x="128620" y="403193"/>
                    <a:pt x="118047" y="441484"/>
                    <a:pt x="117381" y="487299"/>
                  </a:cubicBezTo>
                  <a:moveTo>
                    <a:pt x="538957" y="738283"/>
                  </a:moveTo>
                  <a:cubicBezTo>
                    <a:pt x="536576" y="742569"/>
                    <a:pt x="533052" y="743998"/>
                    <a:pt x="528099" y="743998"/>
                  </a:cubicBezTo>
                  <a:cubicBezTo>
                    <a:pt x="497238" y="743807"/>
                    <a:pt x="466377" y="743998"/>
                    <a:pt x="435516" y="743902"/>
                  </a:cubicBezTo>
                  <a:cubicBezTo>
                    <a:pt x="427896" y="743902"/>
                    <a:pt x="425134" y="741140"/>
                    <a:pt x="425134" y="733520"/>
                  </a:cubicBezTo>
                  <a:cubicBezTo>
                    <a:pt x="425134" y="717804"/>
                    <a:pt x="425134" y="701993"/>
                    <a:pt x="425134" y="686276"/>
                  </a:cubicBezTo>
                  <a:lnTo>
                    <a:pt x="425134" y="681800"/>
                  </a:lnTo>
                  <a:cubicBezTo>
                    <a:pt x="420752" y="686752"/>
                    <a:pt x="417037" y="691229"/>
                    <a:pt x="413132" y="695420"/>
                  </a:cubicBezTo>
                  <a:cubicBezTo>
                    <a:pt x="382462" y="728186"/>
                    <a:pt x="344742" y="747808"/>
                    <a:pt x="300546" y="754285"/>
                  </a:cubicBezTo>
                  <a:cubicBezTo>
                    <a:pt x="231681" y="764381"/>
                    <a:pt x="168054" y="750379"/>
                    <a:pt x="111094" y="709994"/>
                  </a:cubicBezTo>
                  <a:cubicBezTo>
                    <a:pt x="60897" y="674370"/>
                    <a:pt x="28322" y="625793"/>
                    <a:pt x="12034" y="566738"/>
                  </a:cubicBezTo>
                  <a:cubicBezTo>
                    <a:pt x="-6539" y="499491"/>
                    <a:pt x="-4158" y="432626"/>
                    <a:pt x="22988" y="368046"/>
                  </a:cubicBezTo>
                  <a:cubicBezTo>
                    <a:pt x="56897" y="287369"/>
                    <a:pt x="116904" y="235649"/>
                    <a:pt x="202344" y="215265"/>
                  </a:cubicBezTo>
                  <a:cubicBezTo>
                    <a:pt x="248445" y="204311"/>
                    <a:pt x="294546" y="205550"/>
                    <a:pt x="339504" y="221933"/>
                  </a:cubicBezTo>
                  <a:cubicBezTo>
                    <a:pt x="372460" y="234029"/>
                    <a:pt x="399702" y="254222"/>
                    <a:pt x="421895" y="281273"/>
                  </a:cubicBezTo>
                  <a:cubicBezTo>
                    <a:pt x="422562" y="282131"/>
                    <a:pt x="423229" y="282893"/>
                    <a:pt x="423895" y="283750"/>
                  </a:cubicBezTo>
                  <a:cubicBezTo>
                    <a:pt x="424086" y="283940"/>
                    <a:pt x="424276" y="284036"/>
                    <a:pt x="425038" y="284702"/>
                  </a:cubicBezTo>
                  <a:lnTo>
                    <a:pt x="425038" y="280130"/>
                  </a:lnTo>
                  <a:cubicBezTo>
                    <a:pt x="425038" y="190405"/>
                    <a:pt x="425038" y="100584"/>
                    <a:pt x="425038" y="10859"/>
                  </a:cubicBezTo>
                  <a:cubicBezTo>
                    <a:pt x="425038" y="6001"/>
                    <a:pt x="426467" y="2381"/>
                    <a:pt x="430753" y="0"/>
                  </a:cubicBezTo>
                  <a:lnTo>
                    <a:pt x="538957" y="0"/>
                  </a:lnTo>
                  <a:lnTo>
                    <a:pt x="538957" y="738188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4185240" y="2232373"/>
              <a:ext cx="538873" cy="549192"/>
            </a:xfrm>
            <a:custGeom>
              <a:avLst/>
              <a:gdLst/>
              <a:ahLst/>
              <a:cxnLst/>
              <a:rect l="l" t="t" r="r" b="b"/>
              <a:pathLst>
                <a:path w="538873" h="549192" extrusionOk="0">
                  <a:moveTo>
                    <a:pt x="432479" y="275083"/>
                  </a:moveTo>
                  <a:cubicBezTo>
                    <a:pt x="432384" y="259462"/>
                    <a:pt x="430955" y="243936"/>
                    <a:pt x="427145" y="228696"/>
                  </a:cubicBezTo>
                  <a:cubicBezTo>
                    <a:pt x="417144" y="187929"/>
                    <a:pt x="396284" y="154496"/>
                    <a:pt x="360470" y="131636"/>
                  </a:cubicBezTo>
                  <a:cubicBezTo>
                    <a:pt x="327704" y="110586"/>
                    <a:pt x="291414" y="104204"/>
                    <a:pt x="253123" y="109062"/>
                  </a:cubicBezTo>
                  <a:cubicBezTo>
                    <a:pt x="200926" y="115729"/>
                    <a:pt x="161969" y="142304"/>
                    <a:pt x="137871" y="189072"/>
                  </a:cubicBezTo>
                  <a:cubicBezTo>
                    <a:pt x="115201" y="233077"/>
                    <a:pt x="112153" y="279655"/>
                    <a:pt x="124822" y="327184"/>
                  </a:cubicBezTo>
                  <a:cubicBezTo>
                    <a:pt x="135680" y="367761"/>
                    <a:pt x="158445" y="400146"/>
                    <a:pt x="195116" y="421482"/>
                  </a:cubicBezTo>
                  <a:cubicBezTo>
                    <a:pt x="227215" y="440151"/>
                    <a:pt x="262172" y="445199"/>
                    <a:pt x="298653" y="440246"/>
                  </a:cubicBezTo>
                  <a:cubicBezTo>
                    <a:pt x="342468" y="434341"/>
                    <a:pt x="377425" y="413386"/>
                    <a:pt x="402571" y="376810"/>
                  </a:cubicBezTo>
                  <a:cubicBezTo>
                    <a:pt x="423621" y="346234"/>
                    <a:pt x="432003" y="311849"/>
                    <a:pt x="432289" y="275178"/>
                  </a:cubicBezTo>
                  <a:moveTo>
                    <a:pt x="425240" y="473298"/>
                  </a:moveTo>
                  <a:cubicBezTo>
                    <a:pt x="422383" y="476632"/>
                    <a:pt x="420192" y="479203"/>
                    <a:pt x="418001" y="481775"/>
                  </a:cubicBezTo>
                  <a:cubicBezTo>
                    <a:pt x="386664" y="517684"/>
                    <a:pt x="347230" y="539306"/>
                    <a:pt x="300177" y="546069"/>
                  </a:cubicBezTo>
                  <a:cubicBezTo>
                    <a:pt x="229501" y="556356"/>
                    <a:pt x="164541" y="541402"/>
                    <a:pt x="106915" y="498730"/>
                  </a:cubicBezTo>
                  <a:cubicBezTo>
                    <a:pt x="56623" y="461487"/>
                    <a:pt x="24904" y="411385"/>
                    <a:pt x="9950" y="350902"/>
                  </a:cubicBezTo>
                  <a:cubicBezTo>
                    <a:pt x="-7004" y="282322"/>
                    <a:pt x="-2909" y="214885"/>
                    <a:pt x="27000" y="150400"/>
                  </a:cubicBezTo>
                  <a:cubicBezTo>
                    <a:pt x="62147" y="74772"/>
                    <a:pt x="120726" y="26290"/>
                    <a:pt x="202165" y="7144"/>
                  </a:cubicBezTo>
                  <a:cubicBezTo>
                    <a:pt x="249028" y="-3905"/>
                    <a:pt x="295891" y="-2666"/>
                    <a:pt x="341515" y="14574"/>
                  </a:cubicBezTo>
                  <a:cubicBezTo>
                    <a:pt x="373043" y="26480"/>
                    <a:pt x="399237" y="45911"/>
                    <a:pt x="420668" y="71819"/>
                  </a:cubicBezTo>
                  <a:cubicBezTo>
                    <a:pt x="421906" y="73343"/>
                    <a:pt x="423145" y="74772"/>
                    <a:pt x="425050" y="77153"/>
                  </a:cubicBezTo>
                  <a:lnTo>
                    <a:pt x="425050" y="72105"/>
                  </a:lnTo>
                  <a:cubicBezTo>
                    <a:pt x="425050" y="55817"/>
                    <a:pt x="425050" y="39529"/>
                    <a:pt x="425050" y="23242"/>
                  </a:cubicBezTo>
                  <a:cubicBezTo>
                    <a:pt x="425050" y="17241"/>
                    <a:pt x="428193" y="14002"/>
                    <a:pt x="434194" y="14002"/>
                  </a:cubicBezTo>
                  <a:cubicBezTo>
                    <a:pt x="466007" y="14002"/>
                    <a:pt x="497725" y="14002"/>
                    <a:pt x="529539" y="14002"/>
                  </a:cubicBezTo>
                  <a:cubicBezTo>
                    <a:pt x="535540" y="14002"/>
                    <a:pt x="538683" y="17241"/>
                    <a:pt x="538873" y="23146"/>
                  </a:cubicBezTo>
                  <a:cubicBezTo>
                    <a:pt x="538873" y="24480"/>
                    <a:pt x="538873" y="25813"/>
                    <a:pt x="538873" y="27147"/>
                  </a:cubicBezTo>
                  <a:lnTo>
                    <a:pt x="538873" y="524447"/>
                  </a:lnTo>
                  <a:cubicBezTo>
                    <a:pt x="538873" y="533115"/>
                    <a:pt x="536397" y="535687"/>
                    <a:pt x="527729" y="535687"/>
                  </a:cubicBezTo>
                  <a:cubicBezTo>
                    <a:pt x="496963" y="535687"/>
                    <a:pt x="466293" y="535687"/>
                    <a:pt x="435527" y="535687"/>
                  </a:cubicBezTo>
                  <a:cubicBezTo>
                    <a:pt x="427526" y="535687"/>
                    <a:pt x="425050" y="533115"/>
                    <a:pt x="425050" y="525114"/>
                  </a:cubicBezTo>
                  <a:cubicBezTo>
                    <a:pt x="425050" y="509493"/>
                    <a:pt x="425050" y="493872"/>
                    <a:pt x="425050" y="478251"/>
                  </a:cubicBezTo>
                  <a:lnTo>
                    <a:pt x="425050" y="473393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3881352" y="2024728"/>
              <a:ext cx="353557" cy="275558"/>
            </a:xfrm>
            <a:custGeom>
              <a:avLst/>
              <a:gdLst/>
              <a:ahLst/>
              <a:cxnLst/>
              <a:rect l="l" t="t" r="r" b="b"/>
              <a:pathLst>
                <a:path w="353557" h="275558" extrusionOk="0">
                  <a:moveTo>
                    <a:pt x="166772" y="0"/>
                  </a:moveTo>
                  <a:cubicBezTo>
                    <a:pt x="170201" y="0"/>
                    <a:pt x="173725" y="95"/>
                    <a:pt x="177154" y="95"/>
                  </a:cubicBezTo>
                  <a:cubicBezTo>
                    <a:pt x="233447" y="95"/>
                    <a:pt x="289740" y="95"/>
                    <a:pt x="346033" y="95"/>
                  </a:cubicBezTo>
                  <a:cubicBezTo>
                    <a:pt x="346414" y="95"/>
                    <a:pt x="346795" y="95"/>
                    <a:pt x="347176" y="0"/>
                  </a:cubicBezTo>
                  <a:cubicBezTo>
                    <a:pt x="352033" y="1524"/>
                    <a:pt x="353557" y="5048"/>
                    <a:pt x="353557" y="9811"/>
                  </a:cubicBezTo>
                  <a:cubicBezTo>
                    <a:pt x="353557" y="38767"/>
                    <a:pt x="353557" y="67723"/>
                    <a:pt x="353557" y="96679"/>
                  </a:cubicBezTo>
                  <a:cubicBezTo>
                    <a:pt x="353557" y="104299"/>
                    <a:pt x="350795" y="106966"/>
                    <a:pt x="343080" y="106966"/>
                  </a:cubicBezTo>
                  <a:cubicBezTo>
                    <a:pt x="290597" y="106966"/>
                    <a:pt x="238114" y="106966"/>
                    <a:pt x="185727" y="106966"/>
                  </a:cubicBezTo>
                  <a:cubicBezTo>
                    <a:pt x="175249" y="106966"/>
                    <a:pt x="164962" y="107823"/>
                    <a:pt x="155056" y="111633"/>
                  </a:cubicBezTo>
                  <a:cubicBezTo>
                    <a:pt x="134292" y="119634"/>
                    <a:pt x="122767" y="135731"/>
                    <a:pt x="118195" y="156591"/>
                  </a:cubicBezTo>
                  <a:cubicBezTo>
                    <a:pt x="115718" y="167640"/>
                    <a:pt x="114861" y="179261"/>
                    <a:pt x="114670" y="190691"/>
                  </a:cubicBezTo>
                  <a:cubicBezTo>
                    <a:pt x="114194" y="218980"/>
                    <a:pt x="114480" y="247269"/>
                    <a:pt x="114480" y="275558"/>
                  </a:cubicBezTo>
                  <a:cubicBezTo>
                    <a:pt x="76380" y="275558"/>
                    <a:pt x="38280" y="275558"/>
                    <a:pt x="85" y="275558"/>
                  </a:cubicBezTo>
                  <a:cubicBezTo>
                    <a:pt x="85" y="244697"/>
                    <a:pt x="-106" y="213836"/>
                    <a:pt x="85" y="183071"/>
                  </a:cubicBezTo>
                  <a:cubicBezTo>
                    <a:pt x="370" y="150495"/>
                    <a:pt x="5800" y="118872"/>
                    <a:pt x="19706" y="89154"/>
                  </a:cubicBezTo>
                  <a:cubicBezTo>
                    <a:pt x="41233" y="43720"/>
                    <a:pt x="77047" y="15812"/>
                    <a:pt x="126005" y="5144"/>
                  </a:cubicBezTo>
                  <a:cubicBezTo>
                    <a:pt x="139340" y="2191"/>
                    <a:pt x="153151" y="1619"/>
                    <a:pt x="166772" y="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3881437" y="2404109"/>
              <a:ext cx="114395" cy="362331"/>
            </a:xfrm>
            <a:custGeom>
              <a:avLst/>
              <a:gdLst/>
              <a:ahLst/>
              <a:cxnLst/>
              <a:rect l="l" t="t" r="r" b="b"/>
              <a:pathLst>
                <a:path w="114395" h="362331" extrusionOk="0">
                  <a:moveTo>
                    <a:pt x="114395" y="0"/>
                  </a:moveTo>
                  <a:cubicBezTo>
                    <a:pt x="114395" y="114586"/>
                    <a:pt x="114395" y="229171"/>
                    <a:pt x="114395" y="343757"/>
                  </a:cubicBezTo>
                  <a:cubicBezTo>
                    <a:pt x="114395" y="346996"/>
                    <a:pt x="114395" y="350139"/>
                    <a:pt x="114395" y="353378"/>
                  </a:cubicBezTo>
                  <a:cubicBezTo>
                    <a:pt x="114300" y="359283"/>
                    <a:pt x="111252" y="362236"/>
                    <a:pt x="105442" y="362331"/>
                  </a:cubicBezTo>
                  <a:cubicBezTo>
                    <a:pt x="73247" y="362331"/>
                    <a:pt x="41053" y="362331"/>
                    <a:pt x="8858" y="362331"/>
                  </a:cubicBezTo>
                  <a:cubicBezTo>
                    <a:pt x="2762" y="362331"/>
                    <a:pt x="0" y="359188"/>
                    <a:pt x="0" y="352615"/>
                  </a:cubicBezTo>
                  <a:cubicBezTo>
                    <a:pt x="0" y="289084"/>
                    <a:pt x="0" y="225457"/>
                    <a:pt x="0" y="161925"/>
                  </a:cubicBezTo>
                  <a:cubicBezTo>
                    <a:pt x="0" y="108014"/>
                    <a:pt x="0" y="54007"/>
                    <a:pt x="0" y="95"/>
                  </a:cubicBezTo>
                  <a:cubicBezTo>
                    <a:pt x="20098" y="95"/>
                    <a:pt x="40196" y="0"/>
                    <a:pt x="60389" y="95"/>
                  </a:cubicBezTo>
                  <a:cubicBezTo>
                    <a:pt x="78391" y="95"/>
                    <a:pt x="96393" y="95"/>
                    <a:pt x="114300" y="190"/>
                  </a:cubicBezTo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3795712" y="2300382"/>
              <a:ext cx="343090" cy="103822"/>
            </a:xfrm>
            <a:custGeom>
              <a:avLst/>
              <a:gdLst/>
              <a:ahLst/>
              <a:cxnLst/>
              <a:rect l="l" t="t" r="r" b="b"/>
              <a:pathLst>
                <a:path w="343090" h="103822" extrusionOk="0">
                  <a:moveTo>
                    <a:pt x="200120" y="103727"/>
                  </a:moveTo>
                  <a:cubicBezTo>
                    <a:pt x="182118" y="103727"/>
                    <a:pt x="164116" y="103632"/>
                    <a:pt x="146209" y="103632"/>
                  </a:cubicBezTo>
                  <a:cubicBezTo>
                    <a:pt x="126111" y="103632"/>
                    <a:pt x="106013" y="103632"/>
                    <a:pt x="85820" y="103632"/>
                  </a:cubicBezTo>
                  <a:cubicBezTo>
                    <a:pt x="77534" y="103632"/>
                    <a:pt x="69247" y="103441"/>
                    <a:pt x="61055" y="103441"/>
                  </a:cubicBezTo>
                  <a:cubicBezTo>
                    <a:pt x="43910" y="103441"/>
                    <a:pt x="26861" y="103441"/>
                    <a:pt x="9811" y="103441"/>
                  </a:cubicBezTo>
                  <a:cubicBezTo>
                    <a:pt x="3143" y="103537"/>
                    <a:pt x="0" y="100489"/>
                    <a:pt x="0" y="94107"/>
                  </a:cubicBezTo>
                  <a:cubicBezTo>
                    <a:pt x="0" y="65913"/>
                    <a:pt x="0" y="37719"/>
                    <a:pt x="0" y="9525"/>
                  </a:cubicBezTo>
                  <a:cubicBezTo>
                    <a:pt x="0" y="3048"/>
                    <a:pt x="2953" y="191"/>
                    <a:pt x="9620" y="191"/>
                  </a:cubicBezTo>
                  <a:cubicBezTo>
                    <a:pt x="34957" y="191"/>
                    <a:pt x="60389" y="95"/>
                    <a:pt x="85725" y="0"/>
                  </a:cubicBezTo>
                  <a:cubicBezTo>
                    <a:pt x="123825" y="0"/>
                    <a:pt x="161925" y="0"/>
                    <a:pt x="200120" y="0"/>
                  </a:cubicBezTo>
                  <a:cubicBezTo>
                    <a:pt x="201835" y="0"/>
                    <a:pt x="203549" y="191"/>
                    <a:pt x="205359" y="191"/>
                  </a:cubicBezTo>
                  <a:cubicBezTo>
                    <a:pt x="247841" y="191"/>
                    <a:pt x="290322" y="191"/>
                    <a:pt x="332804" y="191"/>
                  </a:cubicBezTo>
                  <a:cubicBezTo>
                    <a:pt x="340424" y="191"/>
                    <a:pt x="343091" y="2857"/>
                    <a:pt x="343091" y="10573"/>
                  </a:cubicBezTo>
                  <a:cubicBezTo>
                    <a:pt x="343091" y="38100"/>
                    <a:pt x="343091" y="65627"/>
                    <a:pt x="343091" y="93155"/>
                  </a:cubicBezTo>
                  <a:cubicBezTo>
                    <a:pt x="343091" y="100679"/>
                    <a:pt x="340233" y="103632"/>
                    <a:pt x="332708" y="103632"/>
                  </a:cubicBezTo>
                  <a:cubicBezTo>
                    <a:pt x="290132" y="103632"/>
                    <a:pt x="247460" y="103632"/>
                    <a:pt x="204883" y="103632"/>
                  </a:cubicBezTo>
                  <a:cubicBezTo>
                    <a:pt x="203264" y="103632"/>
                    <a:pt x="201740" y="103727"/>
                    <a:pt x="200120" y="103823"/>
                  </a:cubicBezTo>
                </a:path>
              </a:pathLst>
            </a:custGeom>
            <a:solidFill>
              <a:srgbClr val="00A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9"/>
          <p:cNvSpPr txBox="1">
            <a:spLocks noGrp="1"/>
          </p:cNvSpPr>
          <p:nvPr>
            <p:ph type="body" idx="1"/>
          </p:nvPr>
        </p:nvSpPr>
        <p:spPr>
          <a:xfrm>
            <a:off x="6457950" y="1866900"/>
            <a:ext cx="5394600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9" name="Google Shape;399;p19"/>
          <p:cNvSpPr txBox="1">
            <a:spLocks noGrp="1"/>
          </p:cNvSpPr>
          <p:nvPr>
            <p:ph type="title" idx="3"/>
          </p:nvPr>
        </p:nvSpPr>
        <p:spPr>
          <a:xfrm>
            <a:off x="347975" y="247650"/>
            <a:ext cx="10382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3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41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3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38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72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62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26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37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57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86AA8-D4BA-42F5-851B-C7CB51FD9139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8D6B-D9F2-4A81-9943-A64DC26F35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2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91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orient="horz" pos="4187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4.xml"/><Relationship Id="rId5" Type="http://schemas.openxmlformats.org/officeDocument/2006/relationships/image" Target="../media/image1.png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347975" y="247650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224995" y="947617"/>
            <a:ext cx="1151119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lvl="0" indent="0" algn="ctr">
              <a:buNone/>
            </a:pPr>
            <a:endParaRPr lang="es-ES" sz="4000" b="1" dirty="0"/>
          </a:p>
          <a:p>
            <a:pPr marL="139700" lvl="0" indent="0" algn="ctr">
              <a:buNone/>
            </a:pPr>
            <a:r>
              <a:rPr lang="es-ES" sz="4000" b="1" dirty="0"/>
              <a:t>La percepción juvenil sobre su salud y bienestar </a:t>
            </a:r>
            <a:br>
              <a:rPr lang="es-ES" sz="4000" b="1" dirty="0"/>
            </a:br>
            <a:r>
              <a:rPr lang="es-ES" sz="4000" b="1" dirty="0"/>
              <a:t>Barómetro 2023</a:t>
            </a:r>
          </a:p>
          <a:p>
            <a:pPr marL="139700" lvl="0" indent="0" algn="ctr">
              <a:buNone/>
            </a:pPr>
            <a:endParaRPr lang="es-ES" sz="2400" b="1" dirty="0"/>
          </a:p>
          <a:p>
            <a:pPr marL="139700" lvl="0" indent="0" algn="ctr">
              <a:buNone/>
            </a:pPr>
            <a:endParaRPr lang="es-ES" sz="800" b="1" dirty="0"/>
          </a:p>
          <a:p>
            <a:pPr marL="139700" lvl="0" indent="0" algn="ctr">
              <a:buNone/>
            </a:pPr>
            <a:r>
              <a:rPr lang="es-ES" sz="2400" b="1" dirty="0"/>
              <a:t>Anna Sanmartín</a:t>
            </a:r>
          </a:p>
          <a:p>
            <a:pPr marL="139700" lvl="0" indent="0" algn="ctr">
              <a:buNone/>
            </a:pPr>
            <a:r>
              <a:rPr lang="es-ES" sz="2000" dirty="0"/>
              <a:t>(Centro Reina Sofía de </a:t>
            </a:r>
            <a:r>
              <a:rPr lang="es-ES" sz="2000" dirty="0" err="1"/>
              <a:t>Fad</a:t>
            </a:r>
            <a:r>
              <a:rPr lang="es-ES" sz="2000" dirty="0"/>
              <a:t> Juventud)</a:t>
            </a:r>
          </a:p>
        </p:txBody>
      </p:sp>
    </p:spTree>
    <p:extLst>
      <p:ext uri="{BB962C8B-B14F-4D97-AF65-F5344CB8AC3E}">
        <p14:creationId xmlns:p14="http://schemas.microsoft.com/office/powerpoint/2010/main" val="421340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481140" y="443085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</a:t>
            </a:r>
            <a:r>
              <a:rPr lang="es" dirty="0"/>
              <a:t>alud </a:t>
            </a:r>
            <a:r>
              <a:rPr lang="es-ES" dirty="0"/>
              <a:t>mental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345848" y="1284968"/>
            <a:ext cx="1151119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Motivos por los que no se busca ayuda profesional</a:t>
            </a:r>
          </a:p>
          <a:p>
            <a:pPr marL="139700" lvl="0" indent="0">
              <a:spcAft>
                <a:spcPts val="600"/>
              </a:spcAft>
              <a:buNone/>
            </a:pPr>
            <a:r>
              <a:rPr lang="es-ES" sz="1200" dirty="0">
                <a:solidFill>
                  <a:schemeClr val="tx1"/>
                </a:solidFill>
              </a:rPr>
              <a:t>El </a:t>
            </a:r>
            <a:r>
              <a:rPr lang="es-ES" sz="1200" b="1" dirty="0">
                <a:solidFill>
                  <a:schemeClr val="tx1"/>
                </a:solidFill>
              </a:rPr>
              <a:t>coste económico </a:t>
            </a:r>
            <a:r>
              <a:rPr lang="es-ES" sz="1200" dirty="0">
                <a:solidFill>
                  <a:schemeClr val="tx1"/>
                </a:solidFill>
              </a:rPr>
              <a:t>es la principal razón argüida por quienes no solicitaron ayuda profesional para sus problemas de salud mental, casi el 38% lo argumenta. Y pone en evidencia las graves carencias de la asistencia pública para atender la salud mental.</a:t>
            </a:r>
          </a:p>
          <a:p>
            <a:pPr marL="139700" lvl="0" indent="0">
              <a:spcAft>
                <a:spcPts val="600"/>
              </a:spcAft>
              <a:buNone/>
            </a:pPr>
            <a:r>
              <a:rPr lang="es-ES" sz="1200" dirty="0">
                <a:solidFill>
                  <a:schemeClr val="tx1"/>
                </a:solidFill>
              </a:rPr>
              <a:t>Ellas señalan más que ellos los problemas de coste (15 puntos más), mientras que los chicos superan a las mujeres en otro tipo de razones, como el argumentar que uno mismo solucionó el problema, que dicho problema no era tan grave, que no pidió ayuda por vergüenza o que desconfía de los profesionales de la salud.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57E687-6B84-4CAC-82A5-C4FD640C792B}"/>
              </a:ext>
            </a:extLst>
          </p:cNvPr>
          <p:cNvSpPr/>
          <p:nvPr/>
        </p:nvSpPr>
        <p:spPr>
          <a:xfrm>
            <a:off x="345847" y="3068755"/>
            <a:ext cx="10382399" cy="21544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Motivos por los que no se busca ayuda profesional para tratar problemas de salud mental. Por género y edad. 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345847" y="6303812"/>
            <a:ext cx="5040000" cy="212421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P59. Y, ¿por qué razones no acudiste a ayuda profesional? No se muestran los "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". Datos en %. Base = 1.200 personas.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53893F-3540-469B-9706-7FE8C1D2B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08900"/>
              </p:ext>
            </p:extLst>
          </p:nvPr>
        </p:nvGraphicFramePr>
        <p:xfrm>
          <a:off x="0" y="3404579"/>
          <a:ext cx="4824866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323">
                  <a:extLst>
                    <a:ext uri="{9D8B030D-6E8A-4147-A177-3AD203B41FA5}">
                      <a16:colId xmlns:a16="http://schemas.microsoft.com/office/drawing/2014/main" val="4011420271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040689850"/>
                    </a:ext>
                  </a:extLst>
                </a:gridCol>
              </a:tblGrid>
              <a:tr h="346440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 dirty="0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Por el coste, es muy caro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</a:rPr>
                        <a:t>37,8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703058"/>
                  </a:ext>
                </a:extLst>
              </a:tr>
              <a:tr h="370170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 dirty="0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No lo necesité, pude resolverlo por mi cuenta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371274"/>
                  </a:ext>
                </a:extLst>
              </a:tr>
              <a:tr h="370170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 dirty="0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No es un problema tan grave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917643"/>
                  </a:ext>
                </a:extLst>
              </a:tr>
              <a:tr h="370170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 dirty="0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No quiero contarle a nadie lo que me pasa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899440"/>
                  </a:ext>
                </a:extLst>
              </a:tr>
              <a:tr h="370170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 dirty="0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Por vergüenza, que se entere mi familia, amistades, etc.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28314"/>
                  </a:ext>
                </a:extLst>
              </a:tr>
              <a:tr h="346440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 dirty="0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No confío en profesionales de la salud mental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395238"/>
                  </a:ext>
                </a:extLst>
              </a:tr>
              <a:tr h="346440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 dirty="0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Otros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89237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C916D9F-3724-4FFF-887C-2B27496B5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211627"/>
              </p:ext>
            </p:extLst>
          </p:nvPr>
        </p:nvGraphicFramePr>
        <p:xfrm>
          <a:off x="4657432" y="3246915"/>
          <a:ext cx="288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EC916D9F-3724-4FFF-887C-2B27496B5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946020"/>
              </p:ext>
            </p:extLst>
          </p:nvPr>
        </p:nvGraphicFramePr>
        <p:xfrm>
          <a:off x="7308833" y="3246915"/>
          <a:ext cx="288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124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7D5A37D-0F10-4B1B-8A98-60D35E051E8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5848" y="3429000"/>
          <a:ext cx="54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554648" y="436950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Salud mental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345848" y="1284968"/>
            <a:ext cx="1151119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Ideas suicidas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En el año 2023, poco menos de la mitad de chicos y chicas </a:t>
            </a:r>
            <a:r>
              <a:rPr lang="es-ES" sz="1200" b="1" kern="0" dirty="0">
                <a:solidFill>
                  <a:schemeClr val="tx1"/>
                </a:solidFill>
              </a:rPr>
              <a:t>no han experimentado ideas suicidas </a:t>
            </a:r>
            <a:r>
              <a:rPr lang="es-ES" sz="1200" kern="0" dirty="0">
                <a:solidFill>
                  <a:schemeClr val="tx1"/>
                </a:solidFill>
              </a:rPr>
              <a:t>(nunca), el </a:t>
            </a:r>
            <a:r>
              <a:rPr lang="es-ES" sz="1200" b="1" kern="0" dirty="0">
                <a:solidFill>
                  <a:schemeClr val="tx1"/>
                </a:solidFill>
              </a:rPr>
              <a:t>47%</a:t>
            </a:r>
            <a:r>
              <a:rPr lang="es-ES" sz="1200" kern="0" dirty="0">
                <a:solidFill>
                  <a:schemeClr val="tx1"/>
                </a:solidFill>
              </a:rPr>
              <a:t>. 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b="1" kern="0" dirty="0">
                <a:solidFill>
                  <a:schemeClr val="tx1"/>
                </a:solidFill>
              </a:rPr>
              <a:t>Aumenta la proporción de jóvenes que experimentan ideas de suicidio</a:t>
            </a:r>
            <a:r>
              <a:rPr lang="es-ES" sz="1200" kern="0" dirty="0">
                <a:solidFill>
                  <a:schemeClr val="tx1"/>
                </a:solidFill>
              </a:rPr>
              <a:t>. El aumento se da en mayor medida en las categorías de más alta frecuencia (con cierta frecuencia, mucha y continuamente).</a:t>
            </a:r>
          </a:p>
          <a:p>
            <a:pPr marL="139700" indent="0">
              <a:spcAft>
                <a:spcPts val="600"/>
              </a:spcAft>
              <a:buNone/>
            </a:pPr>
            <a:endParaRPr lang="es-ES" sz="16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57E687-6B84-4CAC-82A5-C4FD640C792B}"/>
              </a:ext>
            </a:extLst>
          </p:cNvPr>
          <p:cNvSpPr/>
          <p:nvPr/>
        </p:nvSpPr>
        <p:spPr>
          <a:xfrm>
            <a:off x="345848" y="2853312"/>
            <a:ext cx="5761038" cy="430887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 experimentado ideas de suicidio alguna vez en la vida. Evolución 2019-2023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345848" y="6155631"/>
            <a:ext cx="5750152" cy="360602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P81. ¿Has experimentado alguna vez ideas de suicidio? No se muestran los "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“. Datos en %. Base = 1.200 personas.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EC74F2F-3A07-4B3C-A603-4D5E6731F4DC}"/>
              </a:ext>
            </a:extLst>
          </p:cNvPr>
          <p:cNvSpPr/>
          <p:nvPr/>
        </p:nvSpPr>
        <p:spPr>
          <a:xfrm>
            <a:off x="6106886" y="2853312"/>
            <a:ext cx="5761038" cy="430887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 experimentado ideas de suicidio alguna vez en la vida. 2023. Por género y edad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16A0634-0A9B-46B3-93FD-85AB3366A0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57039" y="3413033"/>
          <a:ext cx="4994732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47">
                  <a:extLst>
                    <a:ext uri="{9D8B030D-6E8A-4147-A177-3AD203B41FA5}">
                      <a16:colId xmlns:a16="http://schemas.microsoft.com/office/drawing/2014/main" val="3294684131"/>
                    </a:ext>
                  </a:extLst>
                </a:gridCol>
                <a:gridCol w="2982685">
                  <a:extLst>
                    <a:ext uri="{9D8B030D-6E8A-4147-A177-3AD203B41FA5}">
                      <a16:colId xmlns:a16="http://schemas.microsoft.com/office/drawing/2014/main" val="39676926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GÉNERO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EDAD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67005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C4F031A-FFDC-48F7-820A-381BC8C7D6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54405" y="3745863"/>
          <a:ext cx="54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F62F376D-C3EA-464A-98B9-D50A39808F09}"/>
              </a:ext>
            </a:extLst>
          </p:cNvPr>
          <p:cNvSpPr/>
          <p:nvPr/>
        </p:nvSpPr>
        <p:spPr>
          <a:xfrm>
            <a:off x="6096000" y="6295215"/>
            <a:ext cx="5040000" cy="360602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recodificadas: Nunca (1); Alguna vez (2); Con cierta frecuencia (3) + Con mucha frecuencia (4) + Continuamente (5). </a:t>
            </a:r>
          </a:p>
        </p:txBody>
      </p:sp>
    </p:spTree>
    <p:extLst>
      <p:ext uri="{BB962C8B-B14F-4D97-AF65-F5344CB8AC3E}">
        <p14:creationId xmlns:p14="http://schemas.microsoft.com/office/powerpoint/2010/main" val="41273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496403" y="501637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Riesgos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345848" y="1284968"/>
            <a:ext cx="1151119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Comportamientos de riesgo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En 2023, más del 80% de jóvenes declara no haber conducido nunca (o pocas veces) bajo los efectos de cocaína, </a:t>
            </a:r>
            <a:r>
              <a:rPr lang="es-ES" sz="1200" kern="0" dirty="0" err="1">
                <a:solidFill>
                  <a:schemeClr val="tx1"/>
                </a:solidFill>
              </a:rPr>
              <a:t>speed</a:t>
            </a:r>
            <a:r>
              <a:rPr lang="es-ES" sz="1200" kern="0" dirty="0">
                <a:solidFill>
                  <a:schemeClr val="tx1"/>
                </a:solidFill>
              </a:rPr>
              <a:t> o pastillas, ni bajo los efectos del cannabis o marihuana. Sin embargo, alrededor del 9% lo hace habitualmente (7,6% para las pastillas y 9,2% para el cannabis). También, 3 de cada 4 dicen no haber ingerido alcohol y después haber conducido (77,2%), aunque este año empiezan a pesar algo más quienes dicen haberlo hecho alguna vez (11,7%). 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Resulta preocupante la baja proporción que declara que nunca (o muy pocas veces) se ha arriesgado a tener </a:t>
            </a:r>
            <a:r>
              <a:rPr lang="es-ES" sz="1200" b="1" kern="0" dirty="0">
                <a:solidFill>
                  <a:schemeClr val="tx1"/>
                </a:solidFill>
              </a:rPr>
              <a:t>relaciones sexuales de riesgo</a:t>
            </a:r>
            <a:r>
              <a:rPr lang="es-ES" sz="1200" kern="0" dirty="0">
                <a:solidFill>
                  <a:schemeClr val="tx1"/>
                </a:solidFill>
              </a:rPr>
              <a:t>, sin protección, algo que ha hecho con alguna frecuencia el 14,5% y un 19% con mucha frecuencia.</a:t>
            </a:r>
          </a:p>
          <a:p>
            <a:pPr marL="139700" indent="0">
              <a:spcAft>
                <a:spcPts val="600"/>
              </a:spcAft>
              <a:buNone/>
            </a:pPr>
            <a:endParaRPr lang="es-ES" sz="1200" kern="0" dirty="0">
              <a:solidFill>
                <a:schemeClr val="tx1"/>
              </a:solidFill>
            </a:endParaRPr>
          </a:p>
          <a:p>
            <a:pPr marL="139700" indent="0">
              <a:spcAft>
                <a:spcPts val="600"/>
              </a:spcAft>
              <a:buNone/>
            </a:pPr>
            <a:endParaRPr lang="es-ES" sz="16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57E687-6B84-4CAC-82A5-C4FD640C792B}"/>
              </a:ext>
            </a:extLst>
          </p:cNvPr>
          <p:cNvSpPr/>
          <p:nvPr/>
        </p:nvSpPr>
        <p:spPr>
          <a:xfrm>
            <a:off x="345847" y="3068755"/>
            <a:ext cx="10683513" cy="21544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Realización de comportamientos de riesgo con frecuencia (a menudo + siempre o casi siempre). Evolución 2017-2023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345847" y="6007448"/>
            <a:ext cx="10683514" cy="508785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P96_100. A continuación, hay una serie de situaciones posibles en momentos de ocio. Lee cada frase con atención y responde, sinceramente, con qué frecuencia realizas o has realizado cada una de las situaciones en los últimos 6 meses. Categorías recodificadas:, FRECUENCIA ALTA: a menudo (4) + siempre o casi siempre (5). No se muestran los "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“. Datos en %. Base = 1.200 personas.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4DDF150-9C6E-4328-A8BC-634C9BA7C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854201"/>
              </p:ext>
            </p:extLst>
          </p:nvPr>
        </p:nvGraphicFramePr>
        <p:xfrm>
          <a:off x="328611" y="3429000"/>
          <a:ext cx="75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693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565296" y="539665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Riesgos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345848" y="1284968"/>
            <a:ext cx="1151119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Comportamientos de riesgo</a:t>
            </a:r>
          </a:p>
          <a:p>
            <a:pPr marL="139700" lvl="0" indent="0">
              <a:spcAft>
                <a:spcPts val="600"/>
              </a:spcAft>
              <a:buNone/>
            </a:pPr>
            <a:r>
              <a:rPr lang="es-ES" sz="1200" dirty="0">
                <a:solidFill>
                  <a:schemeClr val="tx1"/>
                </a:solidFill>
              </a:rPr>
              <a:t>Los perfiles que más destacan por su inclinación a declarar que realizan comportamientos de riesgo son, principalmente, </a:t>
            </a:r>
            <a:r>
              <a:rPr lang="es-ES" sz="1200" b="1" dirty="0">
                <a:solidFill>
                  <a:schemeClr val="tx1"/>
                </a:solidFill>
              </a:rPr>
              <a:t>los chicos, que superan a las chicas en todos los comportamientos de riesgo</a:t>
            </a:r>
            <a:r>
              <a:rPr lang="es-ES" sz="1200" dirty="0">
                <a:solidFill>
                  <a:schemeClr val="tx1"/>
                </a:solidFill>
              </a:rPr>
              <a:t>. Las chicas, también de forma repetida, destacan en la declaración de no realizar comportamientos de riesgo.</a:t>
            </a:r>
          </a:p>
          <a:p>
            <a:pPr marL="139700" lvl="0" indent="0">
              <a:spcAft>
                <a:spcPts val="600"/>
              </a:spcAft>
              <a:buNone/>
            </a:pPr>
            <a:r>
              <a:rPr lang="es-ES" sz="1200" dirty="0">
                <a:solidFill>
                  <a:schemeClr val="tx1"/>
                </a:solidFill>
              </a:rPr>
              <a:t>Respecto a la edad, los y las </a:t>
            </a:r>
            <a:r>
              <a:rPr lang="es-ES" sz="1200" b="1" dirty="0">
                <a:solidFill>
                  <a:schemeClr val="tx1"/>
                </a:solidFill>
              </a:rPr>
              <a:t>jóvenes de más edad parecen más prudentes</a:t>
            </a:r>
            <a:r>
              <a:rPr lang="es-ES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57E687-6B84-4CAC-82A5-C4FD640C792B}"/>
              </a:ext>
            </a:extLst>
          </p:cNvPr>
          <p:cNvSpPr/>
          <p:nvPr/>
        </p:nvSpPr>
        <p:spPr>
          <a:xfrm>
            <a:off x="345847" y="3068755"/>
            <a:ext cx="11500305" cy="21544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Realización de comportamientos de riesgo con frecuencia (a menudo + siempre o casi siempre). Por género y edad. 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345847" y="5711085"/>
            <a:ext cx="5040000" cy="805148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P96_100. A continuación, hay una serie de situaciones posibles en momentos de ocio. Lee cada frase con atención y responde, sinceramente, con qué frecuencia realizas o has realizado cada una de las situaciones en los últimos 6 meses. Categorías recodificadas:, FRECUENCIA ALTA: a menudo (4) + siempre o casi siempre (5). No se muestran los "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“. Datos en %. Base = 1.200 personas.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53893F-3540-469B-9706-7FE8C1D2BC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4961" y="3404578"/>
          <a:ext cx="4981905" cy="216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905">
                  <a:extLst>
                    <a:ext uri="{9D8B030D-6E8A-4147-A177-3AD203B41FA5}">
                      <a16:colId xmlns:a16="http://schemas.microsoft.com/office/drawing/2014/main" val="401142027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40689850"/>
                    </a:ext>
                  </a:extLst>
                </a:gridCol>
              </a:tblGrid>
              <a:tr h="409557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 dirty="0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He tenido relaciones sexuales sin protección o con riesgo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19,0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703058"/>
                  </a:ext>
                </a:extLst>
              </a:tr>
              <a:tr h="437611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 dirty="0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He participado en peleas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371274"/>
                  </a:ext>
                </a:extLst>
              </a:tr>
              <a:tr h="437611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 dirty="0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He conducido habiendo consumido cannabis/marihuana/porros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917643"/>
                  </a:ext>
                </a:extLst>
              </a:tr>
              <a:tr h="437611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He conducido habiendo consumido cocaína, speed o pastillas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899440"/>
                  </a:ext>
                </a:extLst>
              </a:tr>
              <a:tr h="437611"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000" b="0" i="0" u="none" strike="noStrike" cap="none">
                          <a:solidFill>
                            <a:srgbClr val="6D6D6D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He conducido después de haber bebido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1" i="0" u="none" strike="noStrike" cap="none" dirty="0">
                          <a:solidFill>
                            <a:srgbClr val="00A3FF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28314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085DAE2-33D4-44D8-A34F-82CF637DF6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87696" y="3246171"/>
          <a:ext cx="2880000" cy="2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62A0668-541C-4E99-8450-918E12E710A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067696" y="3246171"/>
          <a:ext cx="2880000" cy="2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0916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481140" y="525371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Riesgos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345848" y="1284968"/>
            <a:ext cx="1151119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Riesgos derivados de las relaciones sexuales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Hay cierta ambigüedad en las posiciones respecto a riesgos derivados de las relaciones sexuales; se observa cierta polarización.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Las mayores inseguridades se dan con respecto a los embarazos no deseados (40,2%) o la transmisión de ETS (40,5%), donde estos perfiles inseguros predominan algo más. Ahora bien, en lo que respecta a la violencia sexual, son pocos más los que declaran sentirse seguros (42,9%) que los inseguros (37%).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Se advierten claras diferencias en las posturas según género, pues las </a:t>
            </a:r>
            <a:r>
              <a:rPr lang="es-ES" sz="1200" b="1" kern="0" dirty="0">
                <a:solidFill>
                  <a:schemeClr val="tx1"/>
                </a:solidFill>
              </a:rPr>
              <a:t>chicas se muestran mucho más preocupadas por todos estos riesgos</a:t>
            </a:r>
            <a:r>
              <a:rPr lang="es-ES" sz="1200" kern="0" dirty="0">
                <a:solidFill>
                  <a:schemeClr val="tx1"/>
                </a:solidFill>
              </a:rPr>
              <a:t>.</a:t>
            </a:r>
          </a:p>
          <a:p>
            <a:pPr marL="139700" indent="0">
              <a:spcAft>
                <a:spcPts val="600"/>
              </a:spcAft>
              <a:buNone/>
            </a:pPr>
            <a:endParaRPr lang="es-ES" sz="1200" kern="0" dirty="0">
              <a:solidFill>
                <a:schemeClr val="tx1"/>
              </a:solidFill>
            </a:endParaRPr>
          </a:p>
          <a:p>
            <a:pPr marL="139700" indent="0">
              <a:spcAft>
                <a:spcPts val="600"/>
              </a:spcAft>
              <a:buNone/>
            </a:pPr>
            <a:endParaRPr lang="es-ES" sz="16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57E687-6B84-4CAC-82A5-C4FD640C792B}"/>
              </a:ext>
            </a:extLst>
          </p:cNvPr>
          <p:cNvSpPr/>
          <p:nvPr/>
        </p:nvSpPr>
        <p:spPr>
          <a:xfrm>
            <a:off x="345846" y="3068755"/>
            <a:ext cx="11500305" cy="21544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Grado de seguridad o inseguridad hacia determinadas consecuencias en las relaciones sexuales. Por género y edad. 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345847" y="6155631"/>
            <a:ext cx="10872049" cy="360602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P101_103. De forma general, ¿en qué medida te generan inseguridad o consideras que te pueden llegar a afectar en tus relaciones sexuales los siguientes problemas? . Categorías recodificadas:, TOTAL/MUCHA SEGURIDAD:: 0-3; ALGO DE INSEGURIDAD: 4-6; NINGUNA/POCA SEGURIDAD: 7-10. No se muestran los "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“. Datos en %. Base = 1.200 personas.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A1D3FA27-EF37-483B-B797-B41092BA7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94699"/>
              </p:ext>
            </p:extLst>
          </p:nvPr>
        </p:nvGraphicFramePr>
        <p:xfrm>
          <a:off x="345846" y="3818383"/>
          <a:ext cx="3600002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445">
                  <a:extLst>
                    <a:ext uri="{9D8B030D-6E8A-4147-A177-3AD203B41FA5}">
                      <a16:colId xmlns:a16="http://schemas.microsoft.com/office/drawing/2014/main" val="660509300"/>
                    </a:ext>
                  </a:extLst>
                </a:gridCol>
                <a:gridCol w="1142167">
                  <a:extLst>
                    <a:ext uri="{9D8B030D-6E8A-4147-A177-3AD203B41FA5}">
                      <a16:colId xmlns:a16="http://schemas.microsoft.com/office/drawing/2014/main" val="3294684131"/>
                    </a:ext>
                  </a:extLst>
                </a:gridCol>
                <a:gridCol w="1815390">
                  <a:extLst>
                    <a:ext uri="{9D8B030D-6E8A-4147-A177-3AD203B41FA5}">
                      <a16:colId xmlns:a16="http://schemas.microsoft.com/office/drawing/2014/main" val="39676926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2"/>
                          </a:solidFill>
                          <a:latin typeface="Montserrat Medium" panose="00000600000000000000" pitchFamily="2" charset="0"/>
                        </a:rPr>
                        <a:t>GLOBAL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6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777777"/>
                          </a:solidFill>
                          <a:latin typeface="Montserrat Medium" panose="00000600000000000000" pitchFamily="2" charset="0"/>
                        </a:rPr>
                        <a:t>GÉNERO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777777"/>
                          </a:solidFill>
                          <a:latin typeface="Montserrat Medium" panose="00000600000000000000" pitchFamily="2" charset="0"/>
                        </a:rPr>
                        <a:t>EDAD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67005"/>
                  </a:ext>
                </a:extLst>
              </a:tr>
            </a:tbl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3B439F82-618C-465C-ACD8-FF40AA67AA27}"/>
              </a:ext>
            </a:extLst>
          </p:cNvPr>
          <p:cNvSpPr/>
          <p:nvPr/>
        </p:nvSpPr>
        <p:spPr>
          <a:xfrm>
            <a:off x="334963" y="3408967"/>
            <a:ext cx="3600000" cy="33855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pPr algn="ctr"/>
            <a:r>
              <a:rPr lang="es-ES" sz="1100" b="1" dirty="0">
                <a:solidFill>
                  <a:srgbClr val="6D6D6D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Tener un embarazo no deseado</a:t>
            </a:r>
          </a:p>
          <a:p>
            <a:pPr algn="ctr"/>
            <a:r>
              <a:rPr lang="es-ES" sz="1100" b="1" dirty="0">
                <a:solidFill>
                  <a:srgbClr val="6D6D6D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(tú o la persona con la que tengas relaciones)</a:t>
            </a:r>
            <a:endParaRPr lang="es-ES" sz="1100" dirty="0">
              <a:solidFill>
                <a:srgbClr val="6D6D6D"/>
              </a:solidFill>
              <a:latin typeface="Montserrat Light" panose="00000400000000000000" pitchFamily="2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0A8C1D9-2030-4E05-82FC-7FBA68FC3587}"/>
              </a:ext>
            </a:extLst>
          </p:cNvPr>
          <p:cNvSpPr/>
          <p:nvPr/>
        </p:nvSpPr>
        <p:spPr>
          <a:xfrm>
            <a:off x="4296000" y="3408967"/>
            <a:ext cx="3600000" cy="33855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pPr algn="ctr"/>
            <a:r>
              <a:rPr lang="es-ES" sz="1100" b="1" dirty="0">
                <a:solidFill>
                  <a:srgbClr val="6D6D6D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Contagiarse de infecciones</a:t>
            </a:r>
          </a:p>
          <a:p>
            <a:pPr algn="ctr"/>
            <a:r>
              <a:rPr lang="es-ES" sz="1100" b="1" dirty="0">
                <a:solidFill>
                  <a:srgbClr val="6D6D6D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transmisión sexual </a:t>
            </a:r>
            <a:endParaRPr lang="es-ES" sz="1100" dirty="0">
              <a:solidFill>
                <a:srgbClr val="6D6D6D"/>
              </a:solidFill>
              <a:latin typeface="Montserrat Light" panose="00000400000000000000" pitchFamily="2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0876386-805C-467F-A13D-07078A32A978}"/>
              </a:ext>
            </a:extLst>
          </p:cNvPr>
          <p:cNvSpPr/>
          <p:nvPr/>
        </p:nvSpPr>
        <p:spPr>
          <a:xfrm>
            <a:off x="8257037" y="3487110"/>
            <a:ext cx="3600000" cy="169277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pPr algn="ctr"/>
            <a:r>
              <a:rPr lang="es-ES" sz="1100" b="1" dirty="0">
                <a:solidFill>
                  <a:srgbClr val="6D6D6D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Sufrir violencia sexual</a:t>
            </a:r>
            <a:endParaRPr lang="es-ES" sz="1100" dirty="0">
              <a:solidFill>
                <a:srgbClr val="6D6D6D"/>
              </a:solidFill>
              <a:latin typeface="Montserrat Light" panose="00000400000000000000" pitchFamily="2" charset="0"/>
            </a:endParaRP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5B2965B2-C4DC-493D-8A12-8AFF71E97A5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4963" y="4173261"/>
          <a:ext cx="396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A84E9F4E-6475-4175-8235-E6ABB3B61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88523"/>
              </p:ext>
            </p:extLst>
          </p:nvPr>
        </p:nvGraphicFramePr>
        <p:xfrm>
          <a:off x="4305846" y="3822266"/>
          <a:ext cx="3600002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609">
                  <a:extLst>
                    <a:ext uri="{9D8B030D-6E8A-4147-A177-3AD203B41FA5}">
                      <a16:colId xmlns:a16="http://schemas.microsoft.com/office/drawing/2014/main" val="660509300"/>
                    </a:ext>
                  </a:extLst>
                </a:gridCol>
                <a:gridCol w="1149003">
                  <a:extLst>
                    <a:ext uri="{9D8B030D-6E8A-4147-A177-3AD203B41FA5}">
                      <a16:colId xmlns:a16="http://schemas.microsoft.com/office/drawing/2014/main" val="3294684131"/>
                    </a:ext>
                  </a:extLst>
                </a:gridCol>
                <a:gridCol w="1815390">
                  <a:extLst>
                    <a:ext uri="{9D8B030D-6E8A-4147-A177-3AD203B41FA5}">
                      <a16:colId xmlns:a16="http://schemas.microsoft.com/office/drawing/2014/main" val="39676926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2"/>
                          </a:solidFill>
                          <a:latin typeface="Montserrat Medium" panose="00000600000000000000" pitchFamily="2" charset="0"/>
                        </a:rPr>
                        <a:t>GLOBAL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6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777777"/>
                          </a:solidFill>
                          <a:latin typeface="Montserrat Medium" panose="00000600000000000000" pitchFamily="2" charset="0"/>
                        </a:rPr>
                        <a:t>GÉNERO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777777"/>
                          </a:solidFill>
                          <a:latin typeface="Montserrat Medium" panose="00000600000000000000" pitchFamily="2" charset="0"/>
                        </a:rPr>
                        <a:t>EDAD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67005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FB543F4C-2EFF-45BB-A27B-7473FD5E3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33751"/>
              </p:ext>
            </p:extLst>
          </p:nvPr>
        </p:nvGraphicFramePr>
        <p:xfrm>
          <a:off x="8265846" y="3819456"/>
          <a:ext cx="3600002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481">
                  <a:extLst>
                    <a:ext uri="{9D8B030D-6E8A-4147-A177-3AD203B41FA5}">
                      <a16:colId xmlns:a16="http://schemas.microsoft.com/office/drawing/2014/main" val="660509300"/>
                    </a:ext>
                  </a:extLst>
                </a:gridCol>
                <a:gridCol w="1128131">
                  <a:extLst>
                    <a:ext uri="{9D8B030D-6E8A-4147-A177-3AD203B41FA5}">
                      <a16:colId xmlns:a16="http://schemas.microsoft.com/office/drawing/2014/main" val="3294684131"/>
                    </a:ext>
                  </a:extLst>
                </a:gridCol>
                <a:gridCol w="1815390">
                  <a:extLst>
                    <a:ext uri="{9D8B030D-6E8A-4147-A177-3AD203B41FA5}">
                      <a16:colId xmlns:a16="http://schemas.microsoft.com/office/drawing/2014/main" val="39676926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2"/>
                          </a:solidFill>
                          <a:latin typeface="Montserrat Medium" panose="00000600000000000000" pitchFamily="2" charset="0"/>
                        </a:rPr>
                        <a:t>GLOBAL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6D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777777"/>
                          </a:solidFill>
                          <a:latin typeface="Montserrat Medium" panose="00000600000000000000" pitchFamily="2" charset="0"/>
                        </a:rPr>
                        <a:t>GÉNERO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777777"/>
                          </a:solidFill>
                          <a:latin typeface="Montserrat Medium" panose="00000600000000000000" pitchFamily="2" charset="0"/>
                        </a:rPr>
                        <a:t>EDAD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67005"/>
                  </a:ext>
                </a:extLst>
              </a:tr>
            </a:tbl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CA4BDF93-663C-4498-81A5-6AC93F5A7BC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14963" y="4173261"/>
          <a:ext cx="396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8" name="Google Shape;550;p33">
            <a:extLst>
              <a:ext uri="{FF2B5EF4-FFF2-40B4-BE49-F238E27FC236}">
                <a16:creationId xmlns:a16="http://schemas.microsoft.com/office/drawing/2014/main" id="{99FB5CB5-9CCC-4517-B0CA-D72F032C711A}"/>
              </a:ext>
            </a:extLst>
          </p:cNvPr>
          <p:cNvPicPr preferRelativeResize="0"/>
          <p:nvPr/>
        </p:nvPicPr>
        <p:blipFill rotWithShape="1">
          <a:blip r:embed="rId5">
            <a:alphaModFix amt="50000"/>
          </a:blip>
          <a:srcRect l="-2082"/>
          <a:stretch/>
        </p:blipFill>
        <p:spPr>
          <a:xfrm rot="5400000">
            <a:off x="3394750" y="4962244"/>
            <a:ext cx="1440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550;p33">
            <a:extLst>
              <a:ext uri="{FF2B5EF4-FFF2-40B4-BE49-F238E27FC236}">
                <a16:creationId xmlns:a16="http://schemas.microsoft.com/office/drawing/2014/main" id="{B51EE2FF-6EB3-4609-B4F6-E5495A3103E0}"/>
              </a:ext>
            </a:extLst>
          </p:cNvPr>
          <p:cNvPicPr preferRelativeResize="0"/>
          <p:nvPr/>
        </p:nvPicPr>
        <p:blipFill rotWithShape="1">
          <a:blip r:embed="rId5">
            <a:alphaModFix amt="50000"/>
          </a:blip>
          <a:srcRect l="-2082"/>
          <a:stretch/>
        </p:blipFill>
        <p:spPr>
          <a:xfrm rot="5400000">
            <a:off x="7354750" y="4929061"/>
            <a:ext cx="1440000" cy="14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77F76026-DE26-4837-94B3-5A37B2298B9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085847" y="4169236"/>
          <a:ext cx="396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A0908693-DCC5-437D-B2B6-54C5FB36A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443" y="5828861"/>
            <a:ext cx="4680000" cy="1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840" b="20846"/>
          <a:stretch/>
        </p:blipFill>
        <p:spPr>
          <a:xfrm>
            <a:off x="4353700" y="0"/>
            <a:ext cx="7838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6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3"/>
          <p:cNvSpPr txBox="1"/>
          <p:nvPr/>
        </p:nvSpPr>
        <p:spPr>
          <a:xfrm>
            <a:off x="979429" y="1849329"/>
            <a:ext cx="30456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67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Propósito</a:t>
            </a:r>
            <a:endParaRPr sz="1467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5" name="Google Shape;535;p33"/>
          <p:cNvSpPr txBox="1"/>
          <p:nvPr/>
        </p:nvSpPr>
        <p:spPr>
          <a:xfrm>
            <a:off x="8683381" y="1421745"/>
            <a:ext cx="3508619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67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Trabajo de campo</a:t>
            </a:r>
            <a:endParaRPr sz="1467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6" name="Google Shape;536;p33"/>
          <p:cNvSpPr txBox="1"/>
          <p:nvPr/>
        </p:nvSpPr>
        <p:spPr>
          <a:xfrm>
            <a:off x="979429" y="4439169"/>
            <a:ext cx="30456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67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Afijación Proporcional</a:t>
            </a:r>
            <a:endParaRPr sz="1467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7" name="Google Shape;537;p33"/>
          <p:cNvSpPr txBox="1"/>
          <p:nvPr/>
        </p:nvSpPr>
        <p:spPr>
          <a:xfrm>
            <a:off x="2624601" y="1527259"/>
            <a:ext cx="4128240" cy="9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" sz="1467" b="1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Percepciones e indicadores de salud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" sz="1467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Satisfacción vital, estrés y apoyos</a:t>
            </a:r>
            <a:endParaRPr lang="es" sz="1467" b="1" i="0" u="none" strike="noStrike" cap="none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" sz="1467" b="1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Salud mental y malestares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" sz="1467" b="1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Exposición a riesgos</a:t>
            </a:r>
            <a:endParaRPr sz="1467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p33"/>
          <p:cNvSpPr txBox="1"/>
          <p:nvPr/>
        </p:nvSpPr>
        <p:spPr>
          <a:xfrm>
            <a:off x="9127417" y="2071769"/>
            <a:ext cx="2939760" cy="31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7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Febrero de 2023</a:t>
            </a:r>
            <a:endParaRPr sz="147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9" name="Google Shape;539;p33"/>
          <p:cNvPicPr preferRelativeResize="0"/>
          <p:nvPr/>
        </p:nvPicPr>
        <p:blipFill rotWithShape="1">
          <a:blip r:embed="rId3">
            <a:alphaModFix amt="50000"/>
          </a:blip>
          <a:srcRect l="-2082"/>
          <a:stretch/>
        </p:blipFill>
        <p:spPr>
          <a:xfrm rot="5400000">
            <a:off x="6073998" y="1745567"/>
            <a:ext cx="1849081" cy="1219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0" name="Google Shape;540;p33"/>
          <p:cNvCxnSpPr/>
          <p:nvPr/>
        </p:nvCxnSpPr>
        <p:spPr>
          <a:xfrm>
            <a:off x="2502283" y="1602003"/>
            <a:ext cx="0" cy="86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41" name="Google Shape;541;p33"/>
          <p:cNvCxnSpPr/>
          <p:nvPr/>
        </p:nvCxnSpPr>
        <p:spPr>
          <a:xfrm flipH="1">
            <a:off x="8578128" y="1878479"/>
            <a:ext cx="2844575" cy="966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42" name="Google Shape;542;p33"/>
          <p:cNvCxnSpPr/>
          <p:nvPr/>
        </p:nvCxnSpPr>
        <p:spPr>
          <a:xfrm rot="10800000">
            <a:off x="1062509" y="4830566"/>
            <a:ext cx="10850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43" name="Google Shape;543;p33"/>
          <p:cNvSpPr txBox="1"/>
          <p:nvPr/>
        </p:nvSpPr>
        <p:spPr>
          <a:xfrm>
            <a:off x="1379763" y="4998349"/>
            <a:ext cx="3045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67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Según </a:t>
            </a:r>
            <a:r>
              <a:rPr lang="es" sz="1467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sexo</a:t>
            </a:r>
            <a:endParaRPr sz="1467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p33"/>
          <p:cNvSpPr txBox="1"/>
          <p:nvPr/>
        </p:nvSpPr>
        <p:spPr>
          <a:xfrm>
            <a:off x="4220484" y="4998349"/>
            <a:ext cx="3045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67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Según </a:t>
            </a:r>
            <a:r>
              <a:rPr lang="es" sz="1467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edad</a:t>
            </a:r>
            <a:endParaRPr sz="1467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33"/>
          <p:cNvSpPr txBox="1"/>
          <p:nvPr/>
        </p:nvSpPr>
        <p:spPr>
          <a:xfrm>
            <a:off x="7899503" y="4998349"/>
            <a:ext cx="4292497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" sz="1467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Según </a:t>
            </a:r>
            <a:r>
              <a:rPr lang="es" sz="1467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nivel de estudios</a:t>
            </a:r>
            <a:endParaRPr sz="1467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33"/>
          <p:cNvSpPr txBox="1"/>
          <p:nvPr/>
        </p:nvSpPr>
        <p:spPr>
          <a:xfrm>
            <a:off x="1379763" y="5291981"/>
            <a:ext cx="3483600" cy="54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65" marR="0" lvl="0" indent="-84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s-ES" sz="1467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Mujeres</a:t>
            </a:r>
            <a:endParaRPr sz="1467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4665" marR="0" lvl="0" indent="-84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s-ES" sz="1467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Hombres</a:t>
            </a:r>
            <a:endParaRPr sz="1467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33"/>
          <p:cNvSpPr txBox="1"/>
          <p:nvPr/>
        </p:nvSpPr>
        <p:spPr>
          <a:xfrm>
            <a:off x="4220484" y="5291981"/>
            <a:ext cx="3953600" cy="76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65" lvl="0" indent="-84665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pt-BR" sz="14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 a 19 </a:t>
            </a:r>
            <a:r>
              <a:rPr lang="pt-BR" sz="14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años</a:t>
            </a:r>
            <a:endParaRPr lang="pt-BR" sz="1467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4665" lvl="0" indent="-84665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pt-BR" sz="14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 a 24 </a:t>
            </a:r>
            <a:r>
              <a:rPr lang="pt-BR" sz="14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años</a:t>
            </a:r>
            <a:endParaRPr lang="pt-BR" sz="1467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4665" lvl="0" indent="-84665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pt-BR" sz="14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25 a 29 </a:t>
            </a:r>
            <a:r>
              <a:rPr lang="pt-BR" sz="14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años</a:t>
            </a:r>
            <a:endParaRPr lang="pt-BR" sz="1467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33"/>
          <p:cNvSpPr txBox="1"/>
          <p:nvPr/>
        </p:nvSpPr>
        <p:spPr>
          <a:xfrm>
            <a:off x="7871749" y="5300040"/>
            <a:ext cx="3313844" cy="76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64" lvl="0" indent="-84664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s-ES" sz="14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Hasta Secundaria Obligatoria</a:t>
            </a:r>
          </a:p>
          <a:p>
            <a:pPr marL="84664" lvl="0" indent="-84664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s-ES" sz="14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Secundaria Posobligatoria</a:t>
            </a:r>
          </a:p>
          <a:p>
            <a:pPr marL="84664" lvl="0" indent="-84664">
              <a:buClr>
                <a:schemeClr val="accent1"/>
              </a:buClr>
              <a:buSzPts val="1100"/>
              <a:buFont typeface="Arial"/>
              <a:buChar char="•"/>
            </a:pPr>
            <a:r>
              <a:rPr lang="es-ES" sz="14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Superiores Universitarios</a:t>
            </a:r>
          </a:p>
        </p:txBody>
      </p:sp>
      <p:pic>
        <p:nvPicPr>
          <p:cNvPr id="549" name="Google Shape;549;p33"/>
          <p:cNvPicPr preferRelativeResize="0"/>
          <p:nvPr/>
        </p:nvPicPr>
        <p:blipFill rotWithShape="1">
          <a:blip r:embed="rId3">
            <a:alphaModFix amt="50000"/>
          </a:blip>
          <a:srcRect l="-2082"/>
          <a:stretch/>
        </p:blipFill>
        <p:spPr>
          <a:xfrm rot="5400000">
            <a:off x="2687669" y="5405882"/>
            <a:ext cx="1330151" cy="15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3"/>
          <p:cNvPicPr preferRelativeResize="0"/>
          <p:nvPr/>
        </p:nvPicPr>
        <p:blipFill rotWithShape="1">
          <a:blip r:embed="rId3">
            <a:alphaModFix amt="50000"/>
          </a:blip>
          <a:srcRect l="-2082"/>
          <a:stretch/>
        </p:blipFill>
        <p:spPr>
          <a:xfrm rot="5400000">
            <a:off x="6763627" y="5417664"/>
            <a:ext cx="1330151" cy="15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3"/>
          <p:cNvPicPr preferRelativeResize="0"/>
          <p:nvPr/>
        </p:nvPicPr>
        <p:blipFill rotWithShape="1">
          <a:blip r:embed="rId3">
            <a:alphaModFix amt="50000"/>
          </a:blip>
          <a:srcRect l="-2082"/>
          <a:stretch/>
        </p:blipFill>
        <p:spPr>
          <a:xfrm rot="10800000">
            <a:off x="-2108198" y="2615955"/>
            <a:ext cx="16243298" cy="11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3"/>
          <p:cNvPicPr preferRelativeResize="0"/>
          <p:nvPr/>
        </p:nvPicPr>
        <p:blipFill rotWithShape="1">
          <a:blip r:embed="rId3">
            <a:alphaModFix amt="50000"/>
          </a:blip>
          <a:srcRect l="-2082"/>
          <a:stretch/>
        </p:blipFill>
        <p:spPr>
          <a:xfrm rot="10800000">
            <a:off x="-2108198" y="4122251"/>
            <a:ext cx="16243298" cy="115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33"/>
          <p:cNvGrpSpPr/>
          <p:nvPr/>
        </p:nvGrpSpPr>
        <p:grpSpPr>
          <a:xfrm>
            <a:off x="331657" y="1618253"/>
            <a:ext cx="637833" cy="660508"/>
            <a:chOff x="14005929" y="-3056489"/>
            <a:chExt cx="4639911" cy="4804863"/>
          </a:xfrm>
        </p:grpSpPr>
        <p:sp>
          <p:nvSpPr>
            <p:cNvPr id="554" name="Google Shape;554;p33"/>
            <p:cNvSpPr/>
            <p:nvPr/>
          </p:nvSpPr>
          <p:spPr>
            <a:xfrm>
              <a:off x="14005929" y="-3056489"/>
              <a:ext cx="4639911" cy="4804863"/>
            </a:xfrm>
            <a:custGeom>
              <a:avLst/>
              <a:gdLst/>
              <a:ahLst/>
              <a:cxnLst/>
              <a:rect l="l" t="t" r="r" b="b"/>
              <a:pathLst>
                <a:path w="4639911" h="4804863" extrusionOk="0">
                  <a:moveTo>
                    <a:pt x="4639786" y="3143391"/>
                  </a:moveTo>
                  <a:cubicBezTo>
                    <a:pt x="4639671" y="3133020"/>
                    <a:pt x="4636609" y="3123644"/>
                    <a:pt x="4632132" y="3115033"/>
                  </a:cubicBezTo>
                  <a:cubicBezTo>
                    <a:pt x="4630792" y="3112392"/>
                    <a:pt x="4629032" y="3110326"/>
                    <a:pt x="4627348" y="3107876"/>
                  </a:cubicBezTo>
                  <a:cubicBezTo>
                    <a:pt x="4622985" y="3101677"/>
                    <a:pt x="4617818" y="3096549"/>
                    <a:pt x="4611580" y="3092223"/>
                  </a:cubicBezTo>
                  <a:cubicBezTo>
                    <a:pt x="4610011" y="3091152"/>
                    <a:pt x="4609323" y="3089277"/>
                    <a:pt x="4607639" y="3088320"/>
                  </a:cubicBezTo>
                  <a:cubicBezTo>
                    <a:pt x="4606720" y="3087822"/>
                    <a:pt x="4605649" y="3088014"/>
                    <a:pt x="4604692" y="3087554"/>
                  </a:cubicBezTo>
                  <a:cubicBezTo>
                    <a:pt x="4596005" y="3083077"/>
                    <a:pt x="4586551" y="3079939"/>
                    <a:pt x="4576142" y="3079900"/>
                  </a:cubicBezTo>
                  <a:lnTo>
                    <a:pt x="3313486" y="3076762"/>
                  </a:lnTo>
                  <a:lnTo>
                    <a:pt x="3313486" y="2499270"/>
                  </a:lnTo>
                  <a:cubicBezTo>
                    <a:pt x="3313486" y="2499117"/>
                    <a:pt x="3313371" y="2498964"/>
                    <a:pt x="3313371" y="2498811"/>
                  </a:cubicBezTo>
                  <a:cubicBezTo>
                    <a:pt x="3313257" y="2488439"/>
                    <a:pt x="3310195" y="2479064"/>
                    <a:pt x="3305717" y="2470453"/>
                  </a:cubicBezTo>
                  <a:cubicBezTo>
                    <a:pt x="3304378" y="2467812"/>
                    <a:pt x="3302617" y="2465746"/>
                    <a:pt x="3300934" y="2463296"/>
                  </a:cubicBezTo>
                  <a:cubicBezTo>
                    <a:pt x="3296571" y="2457097"/>
                    <a:pt x="3291404" y="2451969"/>
                    <a:pt x="3285166" y="2447643"/>
                  </a:cubicBezTo>
                  <a:cubicBezTo>
                    <a:pt x="3283597" y="2446572"/>
                    <a:pt x="3282908" y="2444696"/>
                    <a:pt x="3281224" y="2443740"/>
                  </a:cubicBezTo>
                  <a:cubicBezTo>
                    <a:pt x="3280306" y="2443242"/>
                    <a:pt x="3279196" y="2443434"/>
                    <a:pt x="3278277" y="2442974"/>
                  </a:cubicBezTo>
                  <a:cubicBezTo>
                    <a:pt x="3269590" y="2438497"/>
                    <a:pt x="3260137" y="2435359"/>
                    <a:pt x="3249728" y="2435320"/>
                  </a:cubicBezTo>
                  <a:lnTo>
                    <a:pt x="1990501" y="2432182"/>
                  </a:lnTo>
                  <a:lnTo>
                    <a:pt x="1990080" y="1775930"/>
                  </a:lnTo>
                  <a:cubicBezTo>
                    <a:pt x="1990080" y="1775777"/>
                    <a:pt x="1989965" y="1775624"/>
                    <a:pt x="1989965" y="1775471"/>
                  </a:cubicBezTo>
                  <a:cubicBezTo>
                    <a:pt x="1989850" y="1765100"/>
                    <a:pt x="1986789" y="1755724"/>
                    <a:pt x="1982311" y="1747113"/>
                  </a:cubicBezTo>
                  <a:cubicBezTo>
                    <a:pt x="1980971" y="1744511"/>
                    <a:pt x="1979249" y="1742483"/>
                    <a:pt x="1977604" y="1740110"/>
                  </a:cubicBezTo>
                  <a:cubicBezTo>
                    <a:pt x="1973203" y="1733834"/>
                    <a:pt x="1967998" y="1728667"/>
                    <a:pt x="1961722" y="1724304"/>
                  </a:cubicBezTo>
                  <a:cubicBezTo>
                    <a:pt x="1960229" y="1723271"/>
                    <a:pt x="1959540" y="1721472"/>
                    <a:pt x="1957971" y="1720592"/>
                  </a:cubicBezTo>
                  <a:cubicBezTo>
                    <a:pt x="1957091" y="1720056"/>
                    <a:pt x="1955981" y="1720286"/>
                    <a:pt x="1955101" y="1719826"/>
                  </a:cubicBezTo>
                  <a:cubicBezTo>
                    <a:pt x="1946375" y="1715272"/>
                    <a:pt x="1936846" y="1712096"/>
                    <a:pt x="1926322" y="1712019"/>
                  </a:cubicBezTo>
                  <a:lnTo>
                    <a:pt x="1926169" y="1712019"/>
                  </a:lnTo>
                  <a:lnTo>
                    <a:pt x="1925748" y="1712019"/>
                  </a:lnTo>
                  <a:lnTo>
                    <a:pt x="1040556" y="1710335"/>
                  </a:lnTo>
                  <a:lnTo>
                    <a:pt x="1040480" y="989824"/>
                  </a:lnTo>
                  <a:lnTo>
                    <a:pt x="1570446" y="989824"/>
                  </a:lnTo>
                  <a:lnTo>
                    <a:pt x="1570446" y="1237741"/>
                  </a:lnTo>
                  <a:cubicBezTo>
                    <a:pt x="1570446" y="1244821"/>
                    <a:pt x="1572360" y="1251365"/>
                    <a:pt x="1574503" y="1257718"/>
                  </a:cubicBezTo>
                  <a:cubicBezTo>
                    <a:pt x="1574771" y="1258560"/>
                    <a:pt x="1574350" y="1259479"/>
                    <a:pt x="1574656" y="1260321"/>
                  </a:cubicBezTo>
                  <a:cubicBezTo>
                    <a:pt x="1574771" y="1260588"/>
                    <a:pt x="1575039" y="1260703"/>
                    <a:pt x="1575154" y="1260971"/>
                  </a:cubicBezTo>
                  <a:cubicBezTo>
                    <a:pt x="1579402" y="1271725"/>
                    <a:pt x="1586788" y="1280374"/>
                    <a:pt x="1595782" y="1287339"/>
                  </a:cubicBezTo>
                  <a:cubicBezTo>
                    <a:pt x="1597848" y="1288946"/>
                    <a:pt x="1599685" y="1290171"/>
                    <a:pt x="1601943" y="1291472"/>
                  </a:cubicBezTo>
                  <a:cubicBezTo>
                    <a:pt x="1611625" y="1297328"/>
                    <a:pt x="1622302" y="1301614"/>
                    <a:pt x="1634396" y="1301614"/>
                  </a:cubicBezTo>
                  <a:lnTo>
                    <a:pt x="2862860" y="1301614"/>
                  </a:lnTo>
                  <a:cubicBezTo>
                    <a:pt x="2885478" y="1301614"/>
                    <a:pt x="2906526" y="1289444"/>
                    <a:pt x="2917892" y="1269965"/>
                  </a:cubicBezTo>
                  <a:cubicBezTo>
                    <a:pt x="2929450" y="1250332"/>
                    <a:pt x="2929565" y="1226145"/>
                    <a:pt x="2918505" y="1206512"/>
                  </a:cubicBezTo>
                  <a:lnTo>
                    <a:pt x="2694278" y="806740"/>
                  </a:lnTo>
                  <a:lnTo>
                    <a:pt x="2918505" y="406968"/>
                  </a:lnTo>
                  <a:cubicBezTo>
                    <a:pt x="2929565" y="387335"/>
                    <a:pt x="2929412" y="363148"/>
                    <a:pt x="2917892" y="343515"/>
                  </a:cubicBezTo>
                  <a:cubicBezTo>
                    <a:pt x="2906526" y="324036"/>
                    <a:pt x="2885439" y="311866"/>
                    <a:pt x="2862860" y="311866"/>
                  </a:cubicBezTo>
                  <a:lnTo>
                    <a:pt x="2052685" y="311866"/>
                  </a:lnTo>
                  <a:lnTo>
                    <a:pt x="2052685" y="63949"/>
                  </a:lnTo>
                  <a:cubicBezTo>
                    <a:pt x="2052685" y="28702"/>
                    <a:pt x="2023982" y="38"/>
                    <a:pt x="1988774" y="38"/>
                  </a:cubicBezTo>
                  <a:lnTo>
                    <a:pt x="976533" y="0"/>
                  </a:lnTo>
                  <a:cubicBezTo>
                    <a:pt x="941286" y="0"/>
                    <a:pt x="912623" y="28703"/>
                    <a:pt x="912623" y="63911"/>
                  </a:cubicBezTo>
                  <a:lnTo>
                    <a:pt x="912623" y="1710027"/>
                  </a:lnTo>
                  <a:lnTo>
                    <a:pt x="542781" y="1709338"/>
                  </a:lnTo>
                  <a:lnTo>
                    <a:pt x="542628" y="1709338"/>
                  </a:lnTo>
                  <a:cubicBezTo>
                    <a:pt x="530152" y="1709338"/>
                    <a:pt x="517982" y="1713088"/>
                    <a:pt x="507534" y="1719938"/>
                  </a:cubicBezTo>
                  <a:lnTo>
                    <a:pt x="28856" y="2034133"/>
                  </a:lnTo>
                  <a:cubicBezTo>
                    <a:pt x="27133" y="2035281"/>
                    <a:pt x="26215" y="2037041"/>
                    <a:pt x="24608" y="2038304"/>
                  </a:cubicBezTo>
                  <a:cubicBezTo>
                    <a:pt x="21010" y="2041174"/>
                    <a:pt x="17910" y="2044236"/>
                    <a:pt x="15002" y="2047795"/>
                  </a:cubicBezTo>
                  <a:cubicBezTo>
                    <a:pt x="12476" y="2050857"/>
                    <a:pt x="10371" y="2053957"/>
                    <a:pt x="8534" y="2057401"/>
                  </a:cubicBezTo>
                  <a:cubicBezTo>
                    <a:pt x="6544" y="2061036"/>
                    <a:pt x="5052" y="2064710"/>
                    <a:pt x="3789" y="2068728"/>
                  </a:cubicBezTo>
                  <a:cubicBezTo>
                    <a:pt x="2526" y="2072823"/>
                    <a:pt x="1722" y="2076803"/>
                    <a:pt x="1301" y="2081089"/>
                  </a:cubicBezTo>
                  <a:cubicBezTo>
                    <a:pt x="1072" y="2083309"/>
                    <a:pt x="0" y="2085223"/>
                    <a:pt x="0" y="2087481"/>
                  </a:cubicBezTo>
                  <a:lnTo>
                    <a:pt x="0" y="4739077"/>
                  </a:lnTo>
                  <a:cubicBezTo>
                    <a:pt x="0" y="4774325"/>
                    <a:pt x="28703" y="4802835"/>
                    <a:pt x="63911" y="4802988"/>
                  </a:cubicBezTo>
                  <a:lnTo>
                    <a:pt x="4046450" y="4804863"/>
                  </a:lnTo>
                  <a:cubicBezTo>
                    <a:pt x="4056936" y="4804863"/>
                    <a:pt x="4066388" y="4801725"/>
                    <a:pt x="4075114" y="4797248"/>
                  </a:cubicBezTo>
                  <a:cubicBezTo>
                    <a:pt x="4076071" y="4796750"/>
                    <a:pt x="4077180" y="4796980"/>
                    <a:pt x="4078099" y="4796444"/>
                  </a:cubicBezTo>
                  <a:lnTo>
                    <a:pt x="4607605" y="4494721"/>
                  </a:lnTo>
                  <a:cubicBezTo>
                    <a:pt x="4627583" y="4483355"/>
                    <a:pt x="4639867" y="4462154"/>
                    <a:pt x="4639867" y="4439229"/>
                  </a:cubicBezTo>
                  <a:lnTo>
                    <a:pt x="4639906" y="3143851"/>
                  </a:lnTo>
                  <a:cubicBezTo>
                    <a:pt x="4639944" y="3143698"/>
                    <a:pt x="4639791" y="3143545"/>
                    <a:pt x="4639791" y="3143392"/>
                  </a:cubicBezTo>
                  <a:close/>
                  <a:moveTo>
                    <a:pt x="2031002" y="973911"/>
                  </a:moveTo>
                  <a:cubicBezTo>
                    <a:pt x="2031576" y="973414"/>
                    <a:pt x="2031806" y="972648"/>
                    <a:pt x="2032342" y="972151"/>
                  </a:cubicBezTo>
                  <a:cubicBezTo>
                    <a:pt x="2035633" y="969051"/>
                    <a:pt x="2037853" y="965147"/>
                    <a:pt x="2040455" y="961397"/>
                  </a:cubicBezTo>
                  <a:cubicBezTo>
                    <a:pt x="2042560" y="958297"/>
                    <a:pt x="2045162" y="955541"/>
                    <a:pt x="2046693" y="952173"/>
                  </a:cubicBezTo>
                  <a:cubicBezTo>
                    <a:pt x="2048339" y="948576"/>
                    <a:pt x="2048760" y="944558"/>
                    <a:pt x="2049716" y="940616"/>
                  </a:cubicBezTo>
                  <a:cubicBezTo>
                    <a:pt x="2050750" y="936406"/>
                    <a:pt x="2052089" y="932349"/>
                    <a:pt x="2052242" y="928024"/>
                  </a:cubicBezTo>
                  <a:cubicBezTo>
                    <a:pt x="2052280" y="927259"/>
                    <a:pt x="2052663" y="926647"/>
                    <a:pt x="2052663" y="925881"/>
                  </a:cubicBezTo>
                  <a:lnTo>
                    <a:pt x="2052701" y="439737"/>
                  </a:lnTo>
                  <a:lnTo>
                    <a:pt x="2753736" y="439737"/>
                  </a:lnTo>
                  <a:lnTo>
                    <a:pt x="2565366" y="775593"/>
                  </a:lnTo>
                  <a:cubicBezTo>
                    <a:pt x="2554459" y="794920"/>
                    <a:pt x="2554459" y="818608"/>
                    <a:pt x="2565366" y="837973"/>
                  </a:cubicBezTo>
                  <a:lnTo>
                    <a:pt x="2753736" y="1173829"/>
                  </a:lnTo>
                  <a:lnTo>
                    <a:pt x="1803717" y="1173829"/>
                  </a:lnTo>
                  <a:close/>
                  <a:moveTo>
                    <a:pt x="1698282" y="1096258"/>
                  </a:moveTo>
                  <a:lnTo>
                    <a:pt x="1698282" y="989793"/>
                  </a:lnTo>
                  <a:lnTo>
                    <a:pt x="1819257" y="989793"/>
                  </a:lnTo>
                  <a:close/>
                  <a:moveTo>
                    <a:pt x="1040452" y="127869"/>
                  </a:moveTo>
                  <a:lnTo>
                    <a:pt x="1924841" y="127869"/>
                  </a:lnTo>
                  <a:lnTo>
                    <a:pt x="1924841" y="861930"/>
                  </a:lnTo>
                  <a:lnTo>
                    <a:pt x="1040452" y="861930"/>
                  </a:lnTo>
                  <a:close/>
                  <a:moveTo>
                    <a:pt x="1862609" y="2463410"/>
                  </a:moveTo>
                  <a:lnTo>
                    <a:pt x="1456909" y="2702862"/>
                  </a:lnTo>
                  <a:lnTo>
                    <a:pt x="1456909" y="2124067"/>
                  </a:lnTo>
                  <a:lnTo>
                    <a:pt x="1862305" y="1887211"/>
                  </a:lnTo>
                  <a:close/>
                  <a:moveTo>
                    <a:pt x="1329047" y="4675801"/>
                  </a:moveTo>
                  <a:lnTo>
                    <a:pt x="127819" y="4675342"/>
                  </a:lnTo>
                  <a:lnTo>
                    <a:pt x="127819" y="2151402"/>
                  </a:lnTo>
                  <a:lnTo>
                    <a:pt x="1329047" y="2151402"/>
                  </a:lnTo>
                  <a:close/>
                  <a:moveTo>
                    <a:pt x="277617" y="2023616"/>
                  </a:moveTo>
                  <a:lnTo>
                    <a:pt x="561539" y="1837275"/>
                  </a:lnTo>
                  <a:lnTo>
                    <a:pt x="912512" y="1837964"/>
                  </a:lnTo>
                  <a:lnTo>
                    <a:pt x="912512" y="1866590"/>
                  </a:lnTo>
                  <a:lnTo>
                    <a:pt x="886641" y="1866590"/>
                  </a:lnTo>
                  <a:cubicBezTo>
                    <a:pt x="851394" y="1866590"/>
                    <a:pt x="822730" y="1895293"/>
                    <a:pt x="822730" y="1930500"/>
                  </a:cubicBezTo>
                  <a:cubicBezTo>
                    <a:pt x="822730" y="1965748"/>
                    <a:pt x="851433" y="1994411"/>
                    <a:pt x="886641" y="1994411"/>
                  </a:cubicBezTo>
                  <a:lnTo>
                    <a:pt x="1066282" y="1994411"/>
                  </a:lnTo>
                  <a:cubicBezTo>
                    <a:pt x="1101529" y="1994411"/>
                    <a:pt x="1130192" y="1965709"/>
                    <a:pt x="1130192" y="1930500"/>
                  </a:cubicBezTo>
                  <a:cubicBezTo>
                    <a:pt x="1130192" y="1895253"/>
                    <a:pt x="1101490" y="1866590"/>
                    <a:pt x="1066282" y="1866590"/>
                  </a:cubicBezTo>
                  <a:lnTo>
                    <a:pt x="1040411" y="1866590"/>
                  </a:lnTo>
                  <a:lnTo>
                    <a:pt x="1040411" y="1838194"/>
                  </a:lnTo>
                  <a:lnTo>
                    <a:pt x="1690697" y="1839457"/>
                  </a:lnTo>
                  <a:lnTo>
                    <a:pt x="1375621" y="2023614"/>
                  </a:lnTo>
                  <a:close/>
                  <a:moveTo>
                    <a:pt x="2655874" y="4676487"/>
                  </a:moveTo>
                  <a:lnTo>
                    <a:pt x="1456802" y="4675990"/>
                  </a:lnTo>
                  <a:lnTo>
                    <a:pt x="1456802" y="2874882"/>
                  </a:lnTo>
                  <a:lnTo>
                    <a:pt x="2655874" y="2874882"/>
                  </a:lnTo>
                  <a:close/>
                  <a:moveTo>
                    <a:pt x="1633346" y="2747038"/>
                  </a:moveTo>
                  <a:lnTo>
                    <a:pt x="1950333" y="2559932"/>
                  </a:lnTo>
                  <a:lnTo>
                    <a:pt x="3015870" y="2562610"/>
                  </a:lnTo>
                  <a:lnTo>
                    <a:pt x="2702479" y="2747032"/>
                  </a:lnTo>
                  <a:close/>
                  <a:moveTo>
                    <a:pt x="3185508" y="2610906"/>
                  </a:moveTo>
                  <a:lnTo>
                    <a:pt x="3185508" y="3110022"/>
                  </a:lnTo>
                  <a:lnTo>
                    <a:pt x="2783707" y="3347142"/>
                  </a:lnTo>
                  <a:lnTo>
                    <a:pt x="2783707" y="2847409"/>
                  </a:lnTo>
                  <a:close/>
                  <a:moveTo>
                    <a:pt x="3982407" y="4677026"/>
                  </a:moveTo>
                  <a:lnTo>
                    <a:pt x="2783629" y="4676528"/>
                  </a:lnTo>
                  <a:lnTo>
                    <a:pt x="2783629" y="3519387"/>
                  </a:lnTo>
                  <a:lnTo>
                    <a:pt x="3982407" y="3519387"/>
                  </a:lnTo>
                  <a:close/>
                  <a:moveTo>
                    <a:pt x="4029020" y="3391543"/>
                  </a:moveTo>
                  <a:lnTo>
                    <a:pt x="2959956" y="3391543"/>
                  </a:lnTo>
                  <a:lnTo>
                    <a:pt x="3276795" y="3204594"/>
                  </a:lnTo>
                  <a:lnTo>
                    <a:pt x="4342332" y="3207272"/>
                  </a:lnTo>
                  <a:close/>
                  <a:moveTo>
                    <a:pt x="4511951" y="4402216"/>
                  </a:moveTo>
                  <a:lnTo>
                    <a:pt x="4110307" y="4631107"/>
                  </a:lnTo>
                  <a:lnTo>
                    <a:pt x="4110268" y="3491993"/>
                  </a:lnTo>
                  <a:lnTo>
                    <a:pt x="4511913" y="325559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16990106" y="614545"/>
              <a:ext cx="856789" cy="856789"/>
            </a:xfrm>
            <a:custGeom>
              <a:avLst/>
              <a:gdLst/>
              <a:ahLst/>
              <a:cxnLst/>
              <a:rect l="l" t="t" r="r" b="b"/>
              <a:pathLst>
                <a:path w="856789" h="856789" extrusionOk="0">
                  <a:moveTo>
                    <a:pt x="428321" y="856790"/>
                  </a:moveTo>
                  <a:cubicBezTo>
                    <a:pt x="664521" y="856790"/>
                    <a:pt x="856790" y="664560"/>
                    <a:pt x="856790" y="428468"/>
                  </a:cubicBezTo>
                  <a:cubicBezTo>
                    <a:pt x="856790" y="192269"/>
                    <a:pt x="664560" y="0"/>
                    <a:pt x="428321" y="0"/>
                  </a:cubicBezTo>
                  <a:cubicBezTo>
                    <a:pt x="192269" y="0"/>
                    <a:pt x="0" y="192230"/>
                    <a:pt x="0" y="428468"/>
                  </a:cubicBezTo>
                  <a:cubicBezTo>
                    <a:pt x="0" y="664521"/>
                    <a:pt x="192269" y="856790"/>
                    <a:pt x="428321" y="856790"/>
                  </a:cubicBezTo>
                  <a:close/>
                  <a:moveTo>
                    <a:pt x="428321" y="127862"/>
                  </a:moveTo>
                  <a:cubicBezTo>
                    <a:pt x="594069" y="127862"/>
                    <a:pt x="728937" y="262730"/>
                    <a:pt x="728937" y="428478"/>
                  </a:cubicBezTo>
                  <a:cubicBezTo>
                    <a:pt x="728937" y="594226"/>
                    <a:pt x="594069" y="728937"/>
                    <a:pt x="428321" y="728937"/>
                  </a:cubicBezTo>
                  <a:cubicBezTo>
                    <a:pt x="262573" y="728937"/>
                    <a:pt x="127862" y="594226"/>
                    <a:pt x="127862" y="428478"/>
                  </a:cubicBezTo>
                  <a:cubicBezTo>
                    <a:pt x="127862" y="262730"/>
                    <a:pt x="262573" y="127862"/>
                    <a:pt x="428321" y="1278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15632662" y="287810"/>
              <a:ext cx="856789" cy="856789"/>
            </a:xfrm>
            <a:custGeom>
              <a:avLst/>
              <a:gdLst/>
              <a:ahLst/>
              <a:cxnLst/>
              <a:rect l="l" t="t" r="r" b="b"/>
              <a:pathLst>
                <a:path w="856789" h="856789" extrusionOk="0">
                  <a:moveTo>
                    <a:pt x="428468" y="856790"/>
                  </a:moveTo>
                  <a:cubicBezTo>
                    <a:pt x="664521" y="856790"/>
                    <a:pt x="856790" y="664560"/>
                    <a:pt x="856790" y="428468"/>
                  </a:cubicBezTo>
                  <a:cubicBezTo>
                    <a:pt x="856790" y="192269"/>
                    <a:pt x="664560" y="0"/>
                    <a:pt x="428468" y="0"/>
                  </a:cubicBezTo>
                  <a:cubicBezTo>
                    <a:pt x="192269" y="0"/>
                    <a:pt x="0" y="192230"/>
                    <a:pt x="0" y="428468"/>
                  </a:cubicBezTo>
                  <a:cubicBezTo>
                    <a:pt x="0" y="664560"/>
                    <a:pt x="192230" y="856790"/>
                    <a:pt x="428468" y="856790"/>
                  </a:cubicBezTo>
                  <a:close/>
                  <a:moveTo>
                    <a:pt x="428468" y="127862"/>
                  </a:moveTo>
                  <a:cubicBezTo>
                    <a:pt x="594216" y="127862"/>
                    <a:pt x="728927" y="262730"/>
                    <a:pt x="728927" y="428478"/>
                  </a:cubicBezTo>
                  <a:cubicBezTo>
                    <a:pt x="728927" y="594226"/>
                    <a:pt x="594216" y="728937"/>
                    <a:pt x="428468" y="728937"/>
                  </a:cubicBezTo>
                  <a:cubicBezTo>
                    <a:pt x="262720" y="728937"/>
                    <a:pt x="127853" y="594226"/>
                    <a:pt x="127853" y="428478"/>
                  </a:cubicBezTo>
                  <a:cubicBezTo>
                    <a:pt x="127853" y="262769"/>
                    <a:pt x="262720" y="127862"/>
                    <a:pt x="428468" y="1278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14275317" y="-38825"/>
              <a:ext cx="856789" cy="856789"/>
            </a:xfrm>
            <a:custGeom>
              <a:avLst/>
              <a:gdLst/>
              <a:ahLst/>
              <a:cxnLst/>
              <a:rect l="l" t="t" r="r" b="b"/>
              <a:pathLst>
                <a:path w="856789" h="856789" extrusionOk="0">
                  <a:moveTo>
                    <a:pt x="428321" y="856790"/>
                  </a:moveTo>
                  <a:cubicBezTo>
                    <a:pt x="664521" y="856790"/>
                    <a:pt x="856790" y="664560"/>
                    <a:pt x="856790" y="428468"/>
                  </a:cubicBezTo>
                  <a:cubicBezTo>
                    <a:pt x="856790" y="192269"/>
                    <a:pt x="664560" y="0"/>
                    <a:pt x="428321" y="0"/>
                  </a:cubicBezTo>
                  <a:cubicBezTo>
                    <a:pt x="192269" y="0"/>
                    <a:pt x="0" y="192230"/>
                    <a:pt x="0" y="428468"/>
                  </a:cubicBezTo>
                  <a:cubicBezTo>
                    <a:pt x="0" y="664521"/>
                    <a:pt x="192230" y="856790"/>
                    <a:pt x="428321" y="856790"/>
                  </a:cubicBezTo>
                  <a:close/>
                  <a:moveTo>
                    <a:pt x="428321" y="127862"/>
                  </a:moveTo>
                  <a:cubicBezTo>
                    <a:pt x="594069" y="127862"/>
                    <a:pt x="728937" y="262730"/>
                    <a:pt x="728937" y="428478"/>
                  </a:cubicBezTo>
                  <a:cubicBezTo>
                    <a:pt x="728937" y="594226"/>
                    <a:pt x="594069" y="728937"/>
                    <a:pt x="428321" y="728937"/>
                  </a:cubicBezTo>
                  <a:cubicBezTo>
                    <a:pt x="262573" y="728937"/>
                    <a:pt x="127862" y="594226"/>
                    <a:pt x="127862" y="428478"/>
                  </a:cubicBezTo>
                  <a:cubicBezTo>
                    <a:pt x="127862" y="262730"/>
                    <a:pt x="262573" y="127862"/>
                    <a:pt x="428321" y="1278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58" name="Google Shape;558;p33"/>
          <p:cNvGrpSpPr/>
          <p:nvPr/>
        </p:nvGrpSpPr>
        <p:grpSpPr>
          <a:xfrm>
            <a:off x="7526242" y="1701602"/>
            <a:ext cx="649133" cy="646060"/>
            <a:chOff x="16590956" y="-342133"/>
            <a:chExt cx="5314955" cy="5289793"/>
          </a:xfrm>
        </p:grpSpPr>
        <p:sp>
          <p:nvSpPr>
            <p:cNvPr id="559" name="Google Shape;559;p33"/>
            <p:cNvSpPr/>
            <p:nvPr/>
          </p:nvSpPr>
          <p:spPr>
            <a:xfrm>
              <a:off x="16873217" y="3797720"/>
              <a:ext cx="892764" cy="892764"/>
            </a:xfrm>
            <a:custGeom>
              <a:avLst/>
              <a:gdLst/>
              <a:ahLst/>
              <a:cxnLst/>
              <a:rect l="l" t="t" r="r" b="b"/>
              <a:pathLst>
                <a:path w="892764" h="892764" extrusionOk="0">
                  <a:moveTo>
                    <a:pt x="0" y="771525"/>
                  </a:moveTo>
                  <a:lnTo>
                    <a:pt x="771525" y="0"/>
                  </a:lnTo>
                  <a:lnTo>
                    <a:pt x="892765" y="121240"/>
                  </a:lnTo>
                  <a:lnTo>
                    <a:pt x="121240" y="8927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16616062" y="4655010"/>
              <a:ext cx="292650" cy="292650"/>
            </a:xfrm>
            <a:custGeom>
              <a:avLst/>
              <a:gdLst/>
              <a:ahLst/>
              <a:cxnLst/>
              <a:rect l="l" t="t" r="r" b="b"/>
              <a:pathLst>
                <a:path w="292650" h="292650" extrusionOk="0">
                  <a:moveTo>
                    <a:pt x="0" y="171411"/>
                  </a:moveTo>
                  <a:lnTo>
                    <a:pt x="171411" y="0"/>
                  </a:lnTo>
                  <a:lnTo>
                    <a:pt x="292650" y="121240"/>
                  </a:lnTo>
                  <a:lnTo>
                    <a:pt x="121240" y="292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17387469" y="4054934"/>
              <a:ext cx="635550" cy="635550"/>
            </a:xfrm>
            <a:custGeom>
              <a:avLst/>
              <a:gdLst/>
              <a:ahLst/>
              <a:cxnLst/>
              <a:rect l="l" t="t" r="r" b="b"/>
              <a:pathLst>
                <a:path w="635550" h="635550" extrusionOk="0">
                  <a:moveTo>
                    <a:pt x="0" y="514311"/>
                  </a:moveTo>
                  <a:lnTo>
                    <a:pt x="514311" y="0"/>
                  </a:lnTo>
                  <a:lnTo>
                    <a:pt x="635551" y="121240"/>
                  </a:lnTo>
                  <a:lnTo>
                    <a:pt x="121240" y="6355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17130392" y="4655010"/>
              <a:ext cx="292650" cy="292650"/>
            </a:xfrm>
            <a:custGeom>
              <a:avLst/>
              <a:gdLst/>
              <a:ahLst/>
              <a:cxnLst/>
              <a:rect l="l" t="t" r="r" b="b"/>
              <a:pathLst>
                <a:path w="292650" h="292650" extrusionOk="0">
                  <a:moveTo>
                    <a:pt x="0" y="171411"/>
                  </a:moveTo>
                  <a:lnTo>
                    <a:pt x="171411" y="0"/>
                  </a:lnTo>
                  <a:lnTo>
                    <a:pt x="292650" y="121240"/>
                  </a:lnTo>
                  <a:lnTo>
                    <a:pt x="121240" y="292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16873217" y="3540584"/>
              <a:ext cx="635550" cy="635550"/>
            </a:xfrm>
            <a:custGeom>
              <a:avLst/>
              <a:gdLst/>
              <a:ahLst/>
              <a:cxnLst/>
              <a:rect l="l" t="t" r="r" b="b"/>
              <a:pathLst>
                <a:path w="635550" h="635550" extrusionOk="0">
                  <a:moveTo>
                    <a:pt x="0" y="514311"/>
                  </a:moveTo>
                  <a:lnTo>
                    <a:pt x="514311" y="0"/>
                  </a:lnTo>
                  <a:lnTo>
                    <a:pt x="635551" y="121240"/>
                  </a:lnTo>
                  <a:lnTo>
                    <a:pt x="121240" y="6355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16616062" y="4140659"/>
              <a:ext cx="292650" cy="292650"/>
            </a:xfrm>
            <a:custGeom>
              <a:avLst/>
              <a:gdLst/>
              <a:ahLst/>
              <a:cxnLst/>
              <a:rect l="l" t="t" r="r" b="b"/>
              <a:pathLst>
                <a:path w="292650" h="292650" extrusionOk="0">
                  <a:moveTo>
                    <a:pt x="0" y="171411"/>
                  </a:moveTo>
                  <a:lnTo>
                    <a:pt x="171411" y="0"/>
                  </a:lnTo>
                  <a:lnTo>
                    <a:pt x="292650" y="121240"/>
                  </a:lnTo>
                  <a:lnTo>
                    <a:pt x="121240" y="292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18562637" y="1800965"/>
              <a:ext cx="1200150" cy="1200150"/>
            </a:xfrm>
            <a:custGeom>
              <a:avLst/>
              <a:gdLst/>
              <a:ahLst/>
              <a:cxnLst/>
              <a:rect l="l" t="t" r="r" b="b"/>
              <a:pathLst>
                <a:path w="1200150" h="1200150" extrusionOk="0">
                  <a:moveTo>
                    <a:pt x="600075" y="0"/>
                  </a:moveTo>
                  <a:cubicBezTo>
                    <a:pt x="269196" y="0"/>
                    <a:pt x="0" y="269265"/>
                    <a:pt x="0" y="600075"/>
                  </a:cubicBezTo>
                  <a:cubicBezTo>
                    <a:pt x="0" y="930885"/>
                    <a:pt x="269196" y="1200150"/>
                    <a:pt x="600075" y="1200150"/>
                  </a:cubicBezTo>
                  <a:cubicBezTo>
                    <a:pt x="930954" y="1200150"/>
                    <a:pt x="1200150" y="930885"/>
                    <a:pt x="1200150" y="600075"/>
                  </a:cubicBezTo>
                  <a:cubicBezTo>
                    <a:pt x="1200150" y="269265"/>
                    <a:pt x="930954" y="0"/>
                    <a:pt x="600075" y="0"/>
                  </a:cubicBezTo>
                  <a:close/>
                  <a:moveTo>
                    <a:pt x="600075" y="1028700"/>
                  </a:moveTo>
                  <a:cubicBezTo>
                    <a:pt x="363719" y="1028700"/>
                    <a:pt x="171450" y="836431"/>
                    <a:pt x="171450" y="600075"/>
                  </a:cubicBezTo>
                  <a:cubicBezTo>
                    <a:pt x="171450" y="363719"/>
                    <a:pt x="363719" y="171450"/>
                    <a:pt x="600075" y="171450"/>
                  </a:cubicBezTo>
                  <a:cubicBezTo>
                    <a:pt x="836431" y="171450"/>
                    <a:pt x="1028700" y="363719"/>
                    <a:pt x="1028700" y="600075"/>
                  </a:cubicBezTo>
                  <a:cubicBezTo>
                    <a:pt x="1028700" y="836431"/>
                    <a:pt x="836431" y="1028700"/>
                    <a:pt x="600075" y="10287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18905537" y="2143865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 extrusionOk="0">
                  <a:moveTo>
                    <a:pt x="257175" y="0"/>
                  </a:moveTo>
                  <a:cubicBezTo>
                    <a:pt x="115381" y="0"/>
                    <a:pt x="0" y="115381"/>
                    <a:pt x="0" y="257175"/>
                  </a:cubicBezTo>
                  <a:cubicBezTo>
                    <a:pt x="0" y="398969"/>
                    <a:pt x="115381" y="514350"/>
                    <a:pt x="257175" y="514350"/>
                  </a:cubicBezTo>
                  <a:cubicBezTo>
                    <a:pt x="398969" y="514350"/>
                    <a:pt x="514350" y="398969"/>
                    <a:pt x="514350" y="257175"/>
                  </a:cubicBezTo>
                  <a:cubicBezTo>
                    <a:pt x="514350" y="115381"/>
                    <a:pt x="398969" y="0"/>
                    <a:pt x="257175" y="0"/>
                  </a:cubicBezTo>
                  <a:close/>
                  <a:moveTo>
                    <a:pt x="257175" y="342900"/>
                  </a:moveTo>
                  <a:cubicBezTo>
                    <a:pt x="209950" y="342900"/>
                    <a:pt x="171450" y="304477"/>
                    <a:pt x="171450" y="257175"/>
                  </a:cubicBezTo>
                  <a:cubicBezTo>
                    <a:pt x="171450" y="209873"/>
                    <a:pt x="209950" y="171450"/>
                    <a:pt x="257175" y="171450"/>
                  </a:cubicBezTo>
                  <a:cubicBezTo>
                    <a:pt x="304400" y="171450"/>
                    <a:pt x="342900" y="209873"/>
                    <a:pt x="342900" y="257175"/>
                  </a:cubicBezTo>
                  <a:cubicBezTo>
                    <a:pt x="342900" y="304477"/>
                    <a:pt x="304400" y="342900"/>
                    <a:pt x="257175" y="3429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16590956" y="-342133"/>
              <a:ext cx="5314955" cy="5143508"/>
            </a:xfrm>
            <a:custGeom>
              <a:avLst/>
              <a:gdLst/>
              <a:ahLst/>
              <a:cxnLst/>
              <a:rect l="l" t="t" r="r" b="b"/>
              <a:pathLst>
                <a:path w="5314955" h="5143508" extrusionOk="0">
                  <a:moveTo>
                    <a:pt x="3612604" y="4714946"/>
                  </a:moveTo>
                  <a:lnTo>
                    <a:pt x="5314956" y="4713913"/>
                  </a:lnTo>
                  <a:lnTo>
                    <a:pt x="5314880" y="4542463"/>
                  </a:lnTo>
                  <a:lnTo>
                    <a:pt x="5143430" y="4542540"/>
                  </a:lnTo>
                  <a:lnTo>
                    <a:pt x="5143430" y="4029071"/>
                  </a:lnTo>
                  <a:lnTo>
                    <a:pt x="4971980" y="4029071"/>
                  </a:lnTo>
                  <a:lnTo>
                    <a:pt x="4971980" y="4542736"/>
                  </a:lnTo>
                  <a:lnTo>
                    <a:pt x="4800530" y="4542812"/>
                  </a:lnTo>
                  <a:lnTo>
                    <a:pt x="4800530" y="4200520"/>
                  </a:lnTo>
                  <a:lnTo>
                    <a:pt x="4629080" y="4200520"/>
                  </a:lnTo>
                  <a:lnTo>
                    <a:pt x="4629080" y="4542920"/>
                  </a:lnTo>
                  <a:lnTo>
                    <a:pt x="4457630" y="4542996"/>
                  </a:lnTo>
                  <a:lnTo>
                    <a:pt x="4457630" y="3857617"/>
                  </a:lnTo>
                  <a:lnTo>
                    <a:pt x="4286180" y="3857617"/>
                  </a:lnTo>
                  <a:lnTo>
                    <a:pt x="4286180" y="4543075"/>
                  </a:lnTo>
                  <a:lnTo>
                    <a:pt x="4114730" y="4543151"/>
                  </a:lnTo>
                  <a:lnTo>
                    <a:pt x="4114730" y="4029066"/>
                  </a:lnTo>
                  <a:lnTo>
                    <a:pt x="3943280" y="4029066"/>
                  </a:lnTo>
                  <a:lnTo>
                    <a:pt x="3943280" y="4543337"/>
                  </a:lnTo>
                  <a:lnTo>
                    <a:pt x="3759740" y="4543414"/>
                  </a:lnTo>
                  <a:lnTo>
                    <a:pt x="3613929" y="3595384"/>
                  </a:lnTo>
                  <a:cubicBezTo>
                    <a:pt x="4560314" y="3543527"/>
                    <a:pt x="5314909" y="2759374"/>
                    <a:pt x="5314909" y="1800253"/>
                  </a:cubicBezTo>
                  <a:cubicBezTo>
                    <a:pt x="5314909" y="807606"/>
                    <a:pt x="4507370" y="28"/>
                    <a:pt x="3514684" y="28"/>
                  </a:cubicBezTo>
                  <a:cubicBezTo>
                    <a:pt x="2704578" y="28"/>
                    <a:pt x="2018170" y="538028"/>
                    <a:pt x="1793032" y="1275322"/>
                  </a:cubicBezTo>
                  <a:lnTo>
                    <a:pt x="1702332" y="685691"/>
                  </a:lnTo>
                  <a:lnTo>
                    <a:pt x="1371600" y="685882"/>
                  </a:lnTo>
                  <a:lnTo>
                    <a:pt x="1371600" y="171454"/>
                  </a:lnTo>
                  <a:lnTo>
                    <a:pt x="1200150" y="171454"/>
                  </a:lnTo>
                  <a:lnTo>
                    <a:pt x="1200150" y="686068"/>
                  </a:lnTo>
                  <a:lnTo>
                    <a:pt x="1028700" y="686145"/>
                  </a:lnTo>
                  <a:lnTo>
                    <a:pt x="1028700" y="342902"/>
                  </a:lnTo>
                  <a:lnTo>
                    <a:pt x="857250" y="342902"/>
                  </a:lnTo>
                  <a:lnTo>
                    <a:pt x="857250" y="686223"/>
                  </a:lnTo>
                  <a:lnTo>
                    <a:pt x="685800" y="686300"/>
                  </a:lnTo>
                  <a:lnTo>
                    <a:pt x="685800" y="0"/>
                  </a:lnTo>
                  <a:lnTo>
                    <a:pt x="514350" y="0"/>
                  </a:lnTo>
                  <a:lnTo>
                    <a:pt x="514350" y="686407"/>
                  </a:lnTo>
                  <a:lnTo>
                    <a:pt x="342900" y="686484"/>
                  </a:lnTo>
                  <a:lnTo>
                    <a:pt x="342900" y="171448"/>
                  </a:lnTo>
                  <a:lnTo>
                    <a:pt x="171450" y="171448"/>
                  </a:lnTo>
                  <a:lnTo>
                    <a:pt x="171450" y="686641"/>
                  </a:lnTo>
                  <a:lnTo>
                    <a:pt x="0" y="686756"/>
                  </a:lnTo>
                  <a:lnTo>
                    <a:pt x="77" y="858206"/>
                  </a:lnTo>
                  <a:lnTo>
                    <a:pt x="1555177" y="857249"/>
                  </a:lnTo>
                  <a:lnTo>
                    <a:pt x="1715488" y="1898979"/>
                  </a:lnTo>
                  <a:lnTo>
                    <a:pt x="1717975" y="1898635"/>
                  </a:lnTo>
                  <a:cubicBezTo>
                    <a:pt x="1724405" y="2010420"/>
                    <a:pt x="1742162" y="2122970"/>
                    <a:pt x="1770176" y="2234951"/>
                  </a:cubicBezTo>
                  <a:cubicBezTo>
                    <a:pt x="1658576" y="2367134"/>
                    <a:pt x="1562907" y="2511759"/>
                    <a:pt x="1485216" y="2667172"/>
                  </a:cubicBezTo>
                  <a:lnTo>
                    <a:pt x="1447175" y="2743214"/>
                  </a:lnTo>
                  <a:lnTo>
                    <a:pt x="1291146" y="2743214"/>
                  </a:lnTo>
                  <a:cubicBezTo>
                    <a:pt x="834158" y="2743214"/>
                    <a:pt x="409364" y="2989671"/>
                    <a:pt x="182697" y="3386494"/>
                  </a:cubicBezTo>
                  <a:lnTo>
                    <a:pt x="171370" y="3406203"/>
                  </a:lnTo>
                  <a:lnTo>
                    <a:pt x="171370" y="3633644"/>
                  </a:lnTo>
                  <a:lnTo>
                    <a:pt x="615151" y="3485687"/>
                  </a:lnTo>
                  <a:cubicBezTo>
                    <a:pt x="728239" y="3448145"/>
                    <a:pt x="845844" y="3429009"/>
                    <a:pt x="964674" y="3429009"/>
                  </a:cubicBezTo>
                  <a:lnTo>
                    <a:pt x="1104127" y="3429009"/>
                  </a:lnTo>
                  <a:lnTo>
                    <a:pt x="924182" y="3788790"/>
                  </a:lnTo>
                  <a:lnTo>
                    <a:pt x="1525982" y="4390589"/>
                  </a:lnTo>
                  <a:lnTo>
                    <a:pt x="1885870" y="4210645"/>
                  </a:lnTo>
                  <a:lnTo>
                    <a:pt x="1885870" y="4350097"/>
                  </a:lnTo>
                  <a:cubicBezTo>
                    <a:pt x="1885870" y="4469152"/>
                    <a:pt x="1866735" y="4586796"/>
                    <a:pt x="1829115" y="4699581"/>
                  </a:cubicBezTo>
                  <a:lnTo>
                    <a:pt x="1681237" y="5143509"/>
                  </a:lnTo>
                  <a:lnTo>
                    <a:pt x="1908678" y="5143509"/>
                  </a:lnTo>
                  <a:lnTo>
                    <a:pt x="1928387" y="5132182"/>
                  </a:lnTo>
                  <a:cubicBezTo>
                    <a:pt x="2325210" y="4905545"/>
                    <a:pt x="2571667" y="4480789"/>
                    <a:pt x="2571667" y="4023733"/>
                  </a:cubicBezTo>
                  <a:lnTo>
                    <a:pt x="2571667" y="3867782"/>
                  </a:lnTo>
                  <a:lnTo>
                    <a:pt x="2647710" y="3829818"/>
                  </a:lnTo>
                  <a:cubicBezTo>
                    <a:pt x="2803122" y="3752168"/>
                    <a:pt x="2947826" y="3656497"/>
                    <a:pt x="3080009" y="3544858"/>
                  </a:cubicBezTo>
                  <a:cubicBezTo>
                    <a:pt x="3200366" y="3574939"/>
                    <a:pt x="3321067" y="3592696"/>
                    <a:pt x="3440739" y="3597939"/>
                  </a:cubicBezTo>
                  <a:close/>
                  <a:moveTo>
                    <a:pt x="3514710" y="171423"/>
                  </a:moveTo>
                  <a:cubicBezTo>
                    <a:pt x="4412833" y="171423"/>
                    <a:pt x="5143485" y="902074"/>
                    <a:pt x="5143485" y="1800198"/>
                  </a:cubicBezTo>
                  <a:cubicBezTo>
                    <a:pt x="5143485" y="2698322"/>
                    <a:pt x="4412833" y="3428973"/>
                    <a:pt x="3514710" y="3428973"/>
                  </a:cubicBezTo>
                  <a:cubicBezTo>
                    <a:pt x="3421790" y="3428973"/>
                    <a:pt x="3327496" y="3419444"/>
                    <a:pt x="3233003" y="3402491"/>
                  </a:cubicBezTo>
                  <a:cubicBezTo>
                    <a:pt x="3329711" y="3303755"/>
                    <a:pt x="3416278" y="3197593"/>
                    <a:pt x="3491559" y="3085044"/>
                  </a:cubicBezTo>
                  <a:cubicBezTo>
                    <a:pt x="3499289" y="3085388"/>
                    <a:pt x="3506905" y="3086077"/>
                    <a:pt x="3514713" y="3086077"/>
                  </a:cubicBezTo>
                  <a:cubicBezTo>
                    <a:pt x="4223742" y="3086077"/>
                    <a:pt x="4800588" y="2509231"/>
                    <a:pt x="4800588" y="1800202"/>
                  </a:cubicBezTo>
                  <a:cubicBezTo>
                    <a:pt x="4800588" y="1091173"/>
                    <a:pt x="4223742" y="514327"/>
                    <a:pt x="3514713" y="514327"/>
                  </a:cubicBezTo>
                  <a:cubicBezTo>
                    <a:pt x="2805684" y="514327"/>
                    <a:pt x="2228838" y="1091173"/>
                    <a:pt x="2228838" y="1800202"/>
                  </a:cubicBezTo>
                  <a:cubicBezTo>
                    <a:pt x="2228838" y="1808009"/>
                    <a:pt x="2229526" y="1815701"/>
                    <a:pt x="2229871" y="1823432"/>
                  </a:cubicBezTo>
                  <a:cubicBezTo>
                    <a:pt x="2117321" y="1898709"/>
                    <a:pt x="2011198" y="1985281"/>
                    <a:pt x="1912424" y="2081988"/>
                  </a:cubicBezTo>
                  <a:cubicBezTo>
                    <a:pt x="1895470" y="1987614"/>
                    <a:pt x="1885941" y="1893315"/>
                    <a:pt x="1885941" y="1800203"/>
                  </a:cubicBezTo>
                  <a:cubicBezTo>
                    <a:pt x="1885941" y="902079"/>
                    <a:pt x="2616593" y="171428"/>
                    <a:pt x="3514716" y="171428"/>
                  </a:cubicBezTo>
                  <a:close/>
                  <a:moveTo>
                    <a:pt x="3442800" y="1457298"/>
                  </a:moveTo>
                  <a:cubicBezTo>
                    <a:pt x="3290984" y="1457298"/>
                    <a:pt x="3141577" y="1472989"/>
                    <a:pt x="2996266" y="1502993"/>
                  </a:cubicBezTo>
                  <a:cubicBezTo>
                    <a:pt x="3101008" y="1319796"/>
                    <a:pt x="3295961" y="1200124"/>
                    <a:pt x="3514711" y="1200124"/>
                  </a:cubicBezTo>
                  <a:cubicBezTo>
                    <a:pt x="3845590" y="1200124"/>
                    <a:pt x="4114786" y="1469389"/>
                    <a:pt x="4114786" y="1800199"/>
                  </a:cubicBezTo>
                  <a:cubicBezTo>
                    <a:pt x="4114786" y="2018871"/>
                    <a:pt x="3995114" y="2213746"/>
                    <a:pt x="3811918" y="2318684"/>
                  </a:cubicBezTo>
                  <a:cubicBezTo>
                    <a:pt x="3841922" y="2173255"/>
                    <a:pt x="3857613" y="2023927"/>
                    <a:pt x="3857613" y="1872110"/>
                  </a:cubicBezTo>
                  <a:cubicBezTo>
                    <a:pt x="3857613" y="1643406"/>
                    <a:pt x="3671506" y="1457299"/>
                    <a:pt x="3442802" y="1457299"/>
                  </a:cubicBezTo>
                  <a:close/>
                  <a:moveTo>
                    <a:pt x="3442800" y="1628748"/>
                  </a:moveTo>
                  <a:cubicBezTo>
                    <a:pt x="3577011" y="1628748"/>
                    <a:pt x="3686161" y="1737898"/>
                    <a:pt x="3686161" y="1872109"/>
                  </a:cubicBezTo>
                  <a:cubicBezTo>
                    <a:pt x="3686161" y="1963230"/>
                    <a:pt x="3679656" y="2053317"/>
                    <a:pt x="3667830" y="2142138"/>
                  </a:cubicBezTo>
                  <a:cubicBezTo>
                    <a:pt x="3398830" y="2132609"/>
                    <a:pt x="3182293" y="1916000"/>
                    <a:pt x="3172692" y="1647079"/>
                  </a:cubicBezTo>
                  <a:cubicBezTo>
                    <a:pt x="3261555" y="1635253"/>
                    <a:pt x="3351686" y="1628747"/>
                    <a:pt x="3442799" y="1628747"/>
                  </a:cubicBezTo>
                  <a:close/>
                  <a:moveTo>
                    <a:pt x="3756534" y="2531614"/>
                  </a:moveTo>
                  <a:cubicBezTo>
                    <a:pt x="4070729" y="2428058"/>
                    <a:pt x="4286227" y="2134447"/>
                    <a:pt x="4286227" y="1800198"/>
                  </a:cubicBezTo>
                  <a:cubicBezTo>
                    <a:pt x="4286227" y="1374747"/>
                    <a:pt x="3940074" y="1028673"/>
                    <a:pt x="3514702" y="1028673"/>
                  </a:cubicBezTo>
                  <a:cubicBezTo>
                    <a:pt x="3180374" y="1028673"/>
                    <a:pt x="2886764" y="1244171"/>
                    <a:pt x="2783208" y="1558365"/>
                  </a:cubicBezTo>
                  <a:cubicBezTo>
                    <a:pt x="2652132" y="1599582"/>
                    <a:pt x="2525347" y="1653008"/>
                    <a:pt x="2404372" y="1718333"/>
                  </a:cubicBezTo>
                  <a:cubicBezTo>
                    <a:pt x="2446584" y="1142105"/>
                    <a:pt x="2927833" y="685812"/>
                    <a:pt x="3514682" y="685812"/>
                  </a:cubicBezTo>
                  <a:cubicBezTo>
                    <a:pt x="4129149" y="685812"/>
                    <a:pt x="4629107" y="1185770"/>
                    <a:pt x="4629107" y="1800237"/>
                  </a:cubicBezTo>
                  <a:cubicBezTo>
                    <a:pt x="4629107" y="2387106"/>
                    <a:pt x="4172893" y="2868322"/>
                    <a:pt x="3596586" y="2910548"/>
                  </a:cubicBezTo>
                  <a:cubicBezTo>
                    <a:pt x="3661914" y="2789612"/>
                    <a:pt x="3715338" y="2662748"/>
                    <a:pt x="3756554" y="2531672"/>
                  </a:cubicBezTo>
                  <a:close/>
                  <a:moveTo>
                    <a:pt x="964740" y="3257523"/>
                  </a:moveTo>
                  <a:cubicBezTo>
                    <a:pt x="827424" y="3257523"/>
                    <a:pt x="691528" y="3279567"/>
                    <a:pt x="561069" y="3323118"/>
                  </a:cubicBezTo>
                  <a:lnTo>
                    <a:pt x="390040" y="3380102"/>
                  </a:lnTo>
                  <a:cubicBezTo>
                    <a:pt x="595780" y="3090626"/>
                    <a:pt x="931979" y="2914620"/>
                    <a:pt x="1291181" y="2914620"/>
                  </a:cubicBezTo>
                  <a:lnTo>
                    <a:pt x="1361484" y="2914620"/>
                  </a:lnTo>
                  <a:lnTo>
                    <a:pt x="1190034" y="3257520"/>
                  </a:lnTo>
                  <a:close/>
                  <a:moveTo>
                    <a:pt x="1133016" y="3754993"/>
                  </a:moveTo>
                  <a:lnTo>
                    <a:pt x="1366541" y="3287943"/>
                  </a:lnTo>
                  <a:lnTo>
                    <a:pt x="2027045" y="3948369"/>
                  </a:lnTo>
                  <a:lnTo>
                    <a:pt x="1559995" y="4181894"/>
                  </a:lnTo>
                  <a:close/>
                  <a:moveTo>
                    <a:pt x="2400277" y="4023728"/>
                  </a:moveTo>
                  <a:cubicBezTo>
                    <a:pt x="2400277" y="4382931"/>
                    <a:pt x="2224389" y="4719130"/>
                    <a:pt x="1934873" y="4924948"/>
                  </a:cubicBezTo>
                  <a:lnTo>
                    <a:pt x="1991895" y="4753919"/>
                  </a:lnTo>
                  <a:cubicBezTo>
                    <a:pt x="2035332" y="4623529"/>
                    <a:pt x="2057376" y="4487672"/>
                    <a:pt x="2057376" y="4350091"/>
                  </a:cubicBezTo>
                  <a:lnTo>
                    <a:pt x="2057376" y="4124913"/>
                  </a:lnTo>
                  <a:lnTo>
                    <a:pt x="2400276" y="3953463"/>
                  </a:lnTo>
                  <a:close/>
                  <a:moveTo>
                    <a:pt x="2571041" y="3676390"/>
                  </a:moveTo>
                  <a:lnTo>
                    <a:pt x="2188609" y="3867630"/>
                  </a:lnTo>
                  <a:lnTo>
                    <a:pt x="1447240" y="3126379"/>
                  </a:lnTo>
                  <a:lnTo>
                    <a:pt x="1638480" y="2743869"/>
                  </a:lnTo>
                  <a:cubicBezTo>
                    <a:pt x="1735610" y="2549611"/>
                    <a:pt x="1862747" y="2373262"/>
                    <a:pt x="2016356" y="2219643"/>
                  </a:cubicBezTo>
                  <a:cubicBezTo>
                    <a:pt x="2291362" y="1944637"/>
                    <a:pt x="2632048" y="1759373"/>
                    <a:pt x="3002830" y="1677283"/>
                  </a:cubicBezTo>
                  <a:cubicBezTo>
                    <a:pt x="3026749" y="2016735"/>
                    <a:pt x="3298234" y="2288223"/>
                    <a:pt x="3637695" y="2312148"/>
                  </a:cubicBezTo>
                  <a:cubicBezTo>
                    <a:pt x="3555568" y="2682989"/>
                    <a:pt x="3370302" y="3023587"/>
                    <a:pt x="3095335" y="3298622"/>
                  </a:cubicBezTo>
                  <a:cubicBezTo>
                    <a:pt x="2941755" y="3452241"/>
                    <a:pt x="2765328" y="3579291"/>
                    <a:pt x="2571070" y="36764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68" name="Google Shape;568;p33"/>
          <p:cNvGrpSpPr/>
          <p:nvPr/>
        </p:nvGrpSpPr>
        <p:grpSpPr>
          <a:xfrm>
            <a:off x="353903" y="4352361"/>
            <a:ext cx="524952" cy="524943"/>
            <a:chOff x="13659068" y="243317"/>
            <a:chExt cx="4389228" cy="4389158"/>
          </a:xfrm>
        </p:grpSpPr>
        <p:sp>
          <p:nvSpPr>
            <p:cNvPr id="569" name="Google Shape;569;p33"/>
            <p:cNvSpPr/>
            <p:nvPr/>
          </p:nvSpPr>
          <p:spPr>
            <a:xfrm>
              <a:off x="16665956" y="243317"/>
              <a:ext cx="1382296" cy="1380423"/>
            </a:xfrm>
            <a:custGeom>
              <a:avLst/>
              <a:gdLst/>
              <a:ahLst/>
              <a:cxnLst/>
              <a:rect l="l" t="t" r="r" b="b"/>
              <a:pathLst>
                <a:path w="1382296" h="1380423" extrusionOk="0">
                  <a:moveTo>
                    <a:pt x="528371" y="1364350"/>
                  </a:moveTo>
                  <a:cubicBezTo>
                    <a:pt x="539087" y="1375066"/>
                    <a:pt x="553132" y="1380423"/>
                    <a:pt x="567177" y="1380423"/>
                  </a:cubicBezTo>
                  <a:cubicBezTo>
                    <a:pt x="581146" y="1380423"/>
                    <a:pt x="595114" y="1375104"/>
                    <a:pt x="605791" y="1364503"/>
                  </a:cubicBezTo>
                  <a:lnTo>
                    <a:pt x="1030517" y="943226"/>
                  </a:lnTo>
                  <a:lnTo>
                    <a:pt x="1288113" y="1200822"/>
                  </a:lnTo>
                  <a:cubicBezTo>
                    <a:pt x="1303804" y="1216513"/>
                    <a:pt x="1327378" y="1221143"/>
                    <a:pt x="1347891" y="1212724"/>
                  </a:cubicBezTo>
                  <a:cubicBezTo>
                    <a:pt x="1368405" y="1204266"/>
                    <a:pt x="1381799" y="1184251"/>
                    <a:pt x="1381799" y="1162054"/>
                  </a:cubicBezTo>
                  <a:lnTo>
                    <a:pt x="1382296" y="54879"/>
                  </a:lnTo>
                  <a:cubicBezTo>
                    <a:pt x="1382296" y="40298"/>
                    <a:pt x="1376517" y="26367"/>
                    <a:pt x="1366223" y="16073"/>
                  </a:cubicBezTo>
                  <a:cubicBezTo>
                    <a:pt x="1355928" y="5779"/>
                    <a:pt x="1341959" y="0"/>
                    <a:pt x="1327417" y="0"/>
                  </a:cubicBezTo>
                  <a:lnTo>
                    <a:pt x="1327379" y="0"/>
                  </a:lnTo>
                  <a:lnTo>
                    <a:pt x="220204" y="536"/>
                  </a:lnTo>
                  <a:cubicBezTo>
                    <a:pt x="198007" y="536"/>
                    <a:pt x="177992" y="13930"/>
                    <a:pt x="169534" y="34443"/>
                  </a:cubicBezTo>
                  <a:cubicBezTo>
                    <a:pt x="161038" y="54956"/>
                    <a:pt x="165745" y="78530"/>
                    <a:pt x="181435" y="94221"/>
                  </a:cubicBezTo>
                  <a:lnTo>
                    <a:pt x="440599" y="353385"/>
                  </a:lnTo>
                  <a:lnTo>
                    <a:pt x="16226" y="774358"/>
                  </a:lnTo>
                  <a:cubicBezTo>
                    <a:pt x="5855" y="784615"/>
                    <a:pt x="0" y="798584"/>
                    <a:pt x="0" y="813202"/>
                  </a:cubicBezTo>
                  <a:cubicBezTo>
                    <a:pt x="-38" y="827783"/>
                    <a:pt x="5779" y="841790"/>
                    <a:pt x="16073" y="852085"/>
                  </a:cubicBezTo>
                  <a:close/>
                  <a:moveTo>
                    <a:pt x="556959" y="392444"/>
                  </a:moveTo>
                  <a:cubicBezTo>
                    <a:pt x="567330" y="382188"/>
                    <a:pt x="573185" y="368219"/>
                    <a:pt x="573185" y="353600"/>
                  </a:cubicBezTo>
                  <a:cubicBezTo>
                    <a:pt x="573224" y="339019"/>
                    <a:pt x="567407" y="325012"/>
                    <a:pt x="557112" y="314718"/>
                  </a:cubicBezTo>
                  <a:lnTo>
                    <a:pt x="352597" y="110202"/>
                  </a:lnTo>
                  <a:lnTo>
                    <a:pt x="1272499" y="109743"/>
                  </a:lnTo>
                  <a:lnTo>
                    <a:pt x="1272040" y="1029646"/>
                  </a:lnTo>
                  <a:lnTo>
                    <a:pt x="1069396" y="827002"/>
                  </a:lnTo>
                  <a:cubicBezTo>
                    <a:pt x="1048003" y="805647"/>
                    <a:pt x="1013407" y="805532"/>
                    <a:pt x="991976" y="826848"/>
                  </a:cubicBezTo>
                  <a:lnTo>
                    <a:pt x="567329" y="1248126"/>
                  </a:lnTo>
                  <a:lnTo>
                    <a:pt x="132581" y="81337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13659068" y="243357"/>
              <a:ext cx="1380526" cy="1382281"/>
            </a:xfrm>
            <a:custGeom>
              <a:avLst/>
              <a:gdLst/>
              <a:ahLst/>
              <a:cxnLst/>
              <a:rect l="l" t="t" r="r" b="b"/>
              <a:pathLst>
                <a:path w="1380526" h="1382281" extrusionOk="0">
                  <a:moveTo>
                    <a:pt x="34446" y="1212748"/>
                  </a:moveTo>
                  <a:cubicBezTo>
                    <a:pt x="54920" y="1221206"/>
                    <a:pt x="78495" y="1216537"/>
                    <a:pt x="94225" y="1200846"/>
                  </a:cubicBezTo>
                  <a:lnTo>
                    <a:pt x="353388" y="941682"/>
                  </a:lnTo>
                  <a:lnTo>
                    <a:pt x="774362" y="1366056"/>
                  </a:lnTo>
                  <a:cubicBezTo>
                    <a:pt x="784619" y="1376427"/>
                    <a:pt x="798587" y="1382282"/>
                    <a:pt x="813206" y="1382282"/>
                  </a:cubicBezTo>
                  <a:lnTo>
                    <a:pt x="813320" y="1382282"/>
                  </a:lnTo>
                  <a:cubicBezTo>
                    <a:pt x="827863" y="1382282"/>
                    <a:pt x="841832" y="1376503"/>
                    <a:pt x="852126" y="1366208"/>
                  </a:cubicBezTo>
                  <a:lnTo>
                    <a:pt x="1364448" y="853886"/>
                  </a:lnTo>
                  <a:cubicBezTo>
                    <a:pt x="1385841" y="832532"/>
                    <a:pt x="1385879" y="797898"/>
                    <a:pt x="1364601" y="776466"/>
                  </a:cubicBezTo>
                  <a:lnTo>
                    <a:pt x="943324" y="351741"/>
                  </a:lnTo>
                  <a:lnTo>
                    <a:pt x="1200920" y="94144"/>
                  </a:lnTo>
                  <a:cubicBezTo>
                    <a:pt x="1216611" y="78492"/>
                    <a:pt x="1221318" y="54879"/>
                    <a:pt x="1212822" y="34366"/>
                  </a:cubicBezTo>
                  <a:cubicBezTo>
                    <a:pt x="1204364" y="13853"/>
                    <a:pt x="1184349" y="459"/>
                    <a:pt x="1162152" y="459"/>
                  </a:cubicBezTo>
                  <a:lnTo>
                    <a:pt x="54879" y="0"/>
                  </a:lnTo>
                  <a:cubicBezTo>
                    <a:pt x="40336" y="0"/>
                    <a:pt x="26367" y="5779"/>
                    <a:pt x="16073" y="16073"/>
                  </a:cubicBezTo>
                  <a:cubicBezTo>
                    <a:pt x="5779" y="26368"/>
                    <a:pt x="0" y="40337"/>
                    <a:pt x="0" y="54879"/>
                  </a:cubicBezTo>
                  <a:lnTo>
                    <a:pt x="536" y="1162054"/>
                  </a:lnTo>
                  <a:cubicBezTo>
                    <a:pt x="536" y="1184250"/>
                    <a:pt x="13930" y="1204266"/>
                    <a:pt x="34405" y="1212724"/>
                  </a:cubicBezTo>
                  <a:close/>
                  <a:moveTo>
                    <a:pt x="1029738" y="110177"/>
                  </a:moveTo>
                  <a:lnTo>
                    <a:pt x="827094" y="312822"/>
                  </a:lnTo>
                  <a:cubicBezTo>
                    <a:pt x="805701" y="334176"/>
                    <a:pt x="805663" y="368810"/>
                    <a:pt x="826941" y="390242"/>
                  </a:cubicBezTo>
                  <a:lnTo>
                    <a:pt x="1248218" y="814928"/>
                  </a:lnTo>
                  <a:lnTo>
                    <a:pt x="813470" y="1249676"/>
                  </a:lnTo>
                  <a:lnTo>
                    <a:pt x="392496" y="825303"/>
                  </a:lnTo>
                  <a:cubicBezTo>
                    <a:pt x="382240" y="814932"/>
                    <a:pt x="368271" y="809077"/>
                    <a:pt x="353653" y="809077"/>
                  </a:cubicBezTo>
                  <a:lnTo>
                    <a:pt x="353538" y="809077"/>
                  </a:lnTo>
                  <a:cubicBezTo>
                    <a:pt x="338995" y="809077"/>
                    <a:pt x="325026" y="814856"/>
                    <a:pt x="314732" y="825151"/>
                  </a:cubicBezTo>
                  <a:lnTo>
                    <a:pt x="110217" y="1029666"/>
                  </a:lnTo>
                  <a:lnTo>
                    <a:pt x="109758" y="1097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13659088" y="3251951"/>
              <a:ext cx="1382320" cy="1380485"/>
            </a:xfrm>
            <a:custGeom>
              <a:avLst/>
              <a:gdLst/>
              <a:ahLst/>
              <a:cxnLst/>
              <a:rect l="l" t="t" r="r" b="b"/>
              <a:pathLst>
                <a:path w="1382320" h="1380485" extrusionOk="0">
                  <a:moveTo>
                    <a:pt x="54903" y="1380485"/>
                  </a:moveTo>
                  <a:lnTo>
                    <a:pt x="54941" y="1380485"/>
                  </a:lnTo>
                  <a:lnTo>
                    <a:pt x="1162116" y="1379949"/>
                  </a:lnTo>
                  <a:cubicBezTo>
                    <a:pt x="1184313" y="1379949"/>
                    <a:pt x="1204328" y="1366555"/>
                    <a:pt x="1212786" y="1346042"/>
                  </a:cubicBezTo>
                  <a:cubicBezTo>
                    <a:pt x="1221282" y="1325529"/>
                    <a:pt x="1216575" y="1301955"/>
                    <a:pt x="1200885" y="1286264"/>
                  </a:cubicBezTo>
                  <a:lnTo>
                    <a:pt x="941721" y="1027100"/>
                  </a:lnTo>
                  <a:lnTo>
                    <a:pt x="1366094" y="606127"/>
                  </a:lnTo>
                  <a:cubicBezTo>
                    <a:pt x="1376465" y="595870"/>
                    <a:pt x="1382320" y="581901"/>
                    <a:pt x="1382320" y="567283"/>
                  </a:cubicBezTo>
                  <a:cubicBezTo>
                    <a:pt x="1382358" y="552702"/>
                    <a:pt x="1376541" y="538695"/>
                    <a:pt x="1366247" y="528400"/>
                  </a:cubicBezTo>
                  <a:lnTo>
                    <a:pt x="853925" y="16078"/>
                  </a:lnTo>
                  <a:cubicBezTo>
                    <a:pt x="832532" y="-5315"/>
                    <a:pt x="797936" y="-5353"/>
                    <a:pt x="776505" y="15925"/>
                  </a:cubicBezTo>
                  <a:lnTo>
                    <a:pt x="351779" y="437202"/>
                  </a:lnTo>
                  <a:lnTo>
                    <a:pt x="94183" y="179606"/>
                  </a:lnTo>
                  <a:cubicBezTo>
                    <a:pt x="78453" y="163915"/>
                    <a:pt x="54880" y="159209"/>
                    <a:pt x="34404" y="167743"/>
                  </a:cubicBezTo>
                  <a:cubicBezTo>
                    <a:pt x="13891" y="176200"/>
                    <a:pt x="498" y="196215"/>
                    <a:pt x="498" y="218413"/>
                  </a:cubicBezTo>
                  <a:lnTo>
                    <a:pt x="0" y="1325588"/>
                  </a:lnTo>
                  <a:cubicBezTo>
                    <a:pt x="0" y="1340169"/>
                    <a:pt x="5779" y="1354099"/>
                    <a:pt x="16073" y="1364393"/>
                  </a:cubicBezTo>
                  <a:cubicBezTo>
                    <a:pt x="26368" y="1374687"/>
                    <a:pt x="40337" y="1380466"/>
                    <a:pt x="54879" y="1380466"/>
                  </a:cubicBezTo>
                  <a:close/>
                  <a:moveTo>
                    <a:pt x="110241" y="350805"/>
                  </a:moveTo>
                  <a:lnTo>
                    <a:pt x="312885" y="553450"/>
                  </a:lnTo>
                  <a:cubicBezTo>
                    <a:pt x="334278" y="574843"/>
                    <a:pt x="368874" y="574881"/>
                    <a:pt x="390305" y="553602"/>
                  </a:cubicBezTo>
                  <a:lnTo>
                    <a:pt x="814992" y="132325"/>
                  </a:lnTo>
                  <a:lnTo>
                    <a:pt x="1249740" y="567074"/>
                  </a:lnTo>
                  <a:lnTo>
                    <a:pt x="825367" y="988047"/>
                  </a:lnTo>
                  <a:cubicBezTo>
                    <a:pt x="814996" y="998304"/>
                    <a:pt x="809141" y="1012272"/>
                    <a:pt x="809141" y="1026891"/>
                  </a:cubicBezTo>
                  <a:cubicBezTo>
                    <a:pt x="809103" y="1041472"/>
                    <a:pt x="814920" y="1055479"/>
                    <a:pt x="825214" y="1065774"/>
                  </a:cubicBezTo>
                  <a:lnTo>
                    <a:pt x="1029730" y="1270289"/>
                  </a:lnTo>
                  <a:lnTo>
                    <a:pt x="109827" y="1270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16667770" y="3250194"/>
              <a:ext cx="1380526" cy="1382281"/>
            </a:xfrm>
            <a:custGeom>
              <a:avLst/>
              <a:gdLst/>
              <a:ahLst/>
              <a:cxnLst/>
              <a:rect l="l" t="t" r="r" b="b"/>
              <a:pathLst>
                <a:path w="1380526" h="1382281" extrusionOk="0">
                  <a:moveTo>
                    <a:pt x="1379987" y="220204"/>
                  </a:moveTo>
                  <a:cubicBezTo>
                    <a:pt x="1379987" y="198007"/>
                    <a:pt x="1366592" y="177992"/>
                    <a:pt x="1346080" y="169534"/>
                  </a:cubicBezTo>
                  <a:cubicBezTo>
                    <a:pt x="1325567" y="161000"/>
                    <a:pt x="1301993" y="165707"/>
                    <a:pt x="1286302" y="181435"/>
                  </a:cubicBezTo>
                  <a:lnTo>
                    <a:pt x="1027138" y="440599"/>
                  </a:lnTo>
                  <a:lnTo>
                    <a:pt x="606165" y="16226"/>
                  </a:lnTo>
                  <a:cubicBezTo>
                    <a:pt x="595908" y="5855"/>
                    <a:pt x="581939" y="0"/>
                    <a:pt x="567321" y="0"/>
                  </a:cubicBezTo>
                  <a:lnTo>
                    <a:pt x="567206" y="0"/>
                  </a:lnTo>
                  <a:cubicBezTo>
                    <a:pt x="552663" y="0"/>
                    <a:pt x="538694" y="5779"/>
                    <a:pt x="528400" y="16073"/>
                  </a:cubicBezTo>
                  <a:lnTo>
                    <a:pt x="16078" y="528395"/>
                  </a:lnTo>
                  <a:cubicBezTo>
                    <a:pt x="-5315" y="549750"/>
                    <a:pt x="-5353" y="584384"/>
                    <a:pt x="15925" y="605815"/>
                  </a:cubicBezTo>
                  <a:lnTo>
                    <a:pt x="437202" y="1030541"/>
                  </a:lnTo>
                  <a:lnTo>
                    <a:pt x="179606" y="1288137"/>
                  </a:lnTo>
                  <a:cubicBezTo>
                    <a:pt x="163915" y="1303790"/>
                    <a:pt x="159208" y="1327402"/>
                    <a:pt x="167705" y="1347915"/>
                  </a:cubicBezTo>
                  <a:cubicBezTo>
                    <a:pt x="176162" y="1368429"/>
                    <a:pt x="196177" y="1381822"/>
                    <a:pt x="218374" y="1381822"/>
                  </a:cubicBezTo>
                  <a:lnTo>
                    <a:pt x="1325648" y="1382282"/>
                  </a:lnTo>
                  <a:cubicBezTo>
                    <a:pt x="1340190" y="1382282"/>
                    <a:pt x="1354159" y="1376503"/>
                    <a:pt x="1364453" y="1366208"/>
                  </a:cubicBezTo>
                  <a:cubicBezTo>
                    <a:pt x="1374747" y="1355914"/>
                    <a:pt x="1380526" y="1341945"/>
                    <a:pt x="1380526" y="1327403"/>
                  </a:cubicBezTo>
                  <a:close/>
                  <a:moveTo>
                    <a:pt x="350895" y="1272025"/>
                  </a:moveTo>
                  <a:lnTo>
                    <a:pt x="553539" y="1069381"/>
                  </a:lnTo>
                  <a:cubicBezTo>
                    <a:pt x="574932" y="1048026"/>
                    <a:pt x="574970" y="1013392"/>
                    <a:pt x="553692" y="991961"/>
                  </a:cubicBezTo>
                  <a:lnTo>
                    <a:pt x="132415" y="567274"/>
                  </a:lnTo>
                  <a:lnTo>
                    <a:pt x="567163" y="132526"/>
                  </a:lnTo>
                  <a:lnTo>
                    <a:pt x="988137" y="556899"/>
                  </a:lnTo>
                  <a:cubicBezTo>
                    <a:pt x="998393" y="567270"/>
                    <a:pt x="1012362" y="573125"/>
                    <a:pt x="1026980" y="573125"/>
                  </a:cubicBezTo>
                  <a:lnTo>
                    <a:pt x="1027095" y="573125"/>
                  </a:lnTo>
                  <a:cubicBezTo>
                    <a:pt x="1041638" y="573125"/>
                    <a:pt x="1055607" y="567346"/>
                    <a:pt x="1065901" y="557052"/>
                  </a:cubicBezTo>
                  <a:lnTo>
                    <a:pt x="1270416" y="352537"/>
                  </a:lnTo>
                  <a:lnTo>
                    <a:pt x="1270875" y="12724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14591227" y="1175417"/>
              <a:ext cx="2524919" cy="2524919"/>
            </a:xfrm>
            <a:custGeom>
              <a:avLst/>
              <a:gdLst/>
              <a:ahLst/>
              <a:cxnLst/>
              <a:rect l="l" t="t" r="r" b="b"/>
              <a:pathLst>
                <a:path w="2524919" h="2524919" extrusionOk="0">
                  <a:moveTo>
                    <a:pt x="0" y="1262460"/>
                  </a:moveTo>
                  <a:cubicBezTo>
                    <a:pt x="0" y="1958557"/>
                    <a:pt x="566324" y="2524920"/>
                    <a:pt x="1262460" y="2524920"/>
                  </a:cubicBezTo>
                  <a:cubicBezTo>
                    <a:pt x="1958596" y="2524920"/>
                    <a:pt x="2524920" y="1958596"/>
                    <a:pt x="2524920" y="1262460"/>
                  </a:cubicBezTo>
                  <a:cubicBezTo>
                    <a:pt x="2524920" y="566324"/>
                    <a:pt x="1958596" y="0"/>
                    <a:pt x="1262460" y="0"/>
                  </a:cubicBezTo>
                  <a:cubicBezTo>
                    <a:pt x="566324" y="0"/>
                    <a:pt x="0" y="566324"/>
                    <a:pt x="0" y="1262460"/>
                  </a:cubicBezTo>
                  <a:close/>
                  <a:moveTo>
                    <a:pt x="1282544" y="1227787"/>
                  </a:moveTo>
                  <a:cubicBezTo>
                    <a:pt x="1252234" y="1227787"/>
                    <a:pt x="1227664" y="1252356"/>
                    <a:pt x="1227664" y="1282667"/>
                  </a:cubicBezTo>
                  <a:lnTo>
                    <a:pt x="1227664" y="1897633"/>
                  </a:lnTo>
                  <a:cubicBezTo>
                    <a:pt x="892651" y="1879454"/>
                    <a:pt x="625483" y="1601955"/>
                    <a:pt x="625483" y="1262465"/>
                  </a:cubicBezTo>
                  <a:cubicBezTo>
                    <a:pt x="625483" y="911257"/>
                    <a:pt x="911168" y="625572"/>
                    <a:pt x="1262376" y="625572"/>
                  </a:cubicBezTo>
                  <a:cubicBezTo>
                    <a:pt x="1601866" y="625572"/>
                    <a:pt x="1879370" y="892740"/>
                    <a:pt x="1897544" y="1227793"/>
                  </a:cubicBezTo>
                  <a:close/>
                  <a:moveTo>
                    <a:pt x="1337424" y="2411282"/>
                  </a:moveTo>
                  <a:lnTo>
                    <a:pt x="1337424" y="1337417"/>
                  </a:lnTo>
                  <a:lnTo>
                    <a:pt x="2411289" y="1337417"/>
                  </a:lnTo>
                  <a:cubicBezTo>
                    <a:pt x="2373937" y="1913077"/>
                    <a:pt x="1913123" y="2373857"/>
                    <a:pt x="1337424" y="2411282"/>
                  </a:cubicBezTo>
                  <a:close/>
                  <a:moveTo>
                    <a:pt x="1262376" y="109737"/>
                  </a:moveTo>
                  <a:cubicBezTo>
                    <a:pt x="1886258" y="109737"/>
                    <a:pt x="2394730" y="608245"/>
                    <a:pt x="2413344" y="1227689"/>
                  </a:cubicBezTo>
                  <a:lnTo>
                    <a:pt x="2007301" y="1227689"/>
                  </a:lnTo>
                  <a:cubicBezTo>
                    <a:pt x="1988970" y="832168"/>
                    <a:pt x="1662413" y="515750"/>
                    <a:pt x="1262415" y="515750"/>
                  </a:cubicBezTo>
                  <a:cubicBezTo>
                    <a:pt x="850710" y="515750"/>
                    <a:pt x="515765" y="850695"/>
                    <a:pt x="515765" y="1262400"/>
                  </a:cubicBezTo>
                  <a:cubicBezTo>
                    <a:pt x="515765" y="1662398"/>
                    <a:pt x="832183" y="1988956"/>
                    <a:pt x="1227703" y="2007287"/>
                  </a:cubicBezTo>
                  <a:lnTo>
                    <a:pt x="1227703" y="2413329"/>
                  </a:lnTo>
                  <a:cubicBezTo>
                    <a:pt x="608260" y="2394730"/>
                    <a:pt x="109752" y="1886273"/>
                    <a:pt x="109752" y="1262361"/>
                  </a:cubicBezTo>
                  <a:cubicBezTo>
                    <a:pt x="109752" y="626771"/>
                    <a:pt x="626855" y="109629"/>
                    <a:pt x="1262484" y="1096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74" name="Google Shape;574;p33"/>
          <p:cNvSpPr txBox="1"/>
          <p:nvPr/>
        </p:nvSpPr>
        <p:spPr>
          <a:xfrm>
            <a:off x="979429" y="3257232"/>
            <a:ext cx="30456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67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Universo</a:t>
            </a:r>
            <a:endParaRPr sz="1467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5" name="Google Shape;575;p33"/>
          <p:cNvSpPr txBox="1">
            <a:spLocks noGrp="1"/>
          </p:cNvSpPr>
          <p:nvPr>
            <p:ph type="title"/>
          </p:nvPr>
        </p:nvSpPr>
        <p:spPr>
          <a:xfrm>
            <a:off x="347975" y="247650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Objetivos y </a:t>
            </a:r>
            <a:r>
              <a:rPr lang="es-ES" dirty="0"/>
              <a:t>m</a:t>
            </a:r>
            <a:r>
              <a:rPr lang="es" dirty="0"/>
              <a:t>etodología</a:t>
            </a:r>
            <a:endParaRPr dirty="0"/>
          </a:p>
        </p:txBody>
      </p:sp>
      <p:sp>
        <p:nvSpPr>
          <p:cNvPr id="576" name="Google Shape;576;p33"/>
          <p:cNvSpPr txBox="1"/>
          <p:nvPr/>
        </p:nvSpPr>
        <p:spPr>
          <a:xfrm>
            <a:off x="5817490" y="3238360"/>
            <a:ext cx="1398646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67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Muestra</a:t>
            </a:r>
            <a:endParaRPr sz="1467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33"/>
          <p:cNvSpPr txBox="1"/>
          <p:nvPr/>
        </p:nvSpPr>
        <p:spPr>
          <a:xfrm>
            <a:off x="2624601" y="3072597"/>
            <a:ext cx="2161352" cy="76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s-ES" sz="1467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Personas de 15 a 29 años residentes en España</a:t>
            </a:r>
            <a:endParaRPr sz="1467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8" name="Google Shape;578;p33"/>
          <p:cNvSpPr txBox="1"/>
          <p:nvPr/>
        </p:nvSpPr>
        <p:spPr>
          <a:xfrm>
            <a:off x="7210384" y="2889297"/>
            <a:ext cx="1782971" cy="105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67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1.200</a:t>
            </a:r>
            <a:r>
              <a:rPr lang="es" sz="1467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entrevistas. Panel online con autoselección</a:t>
            </a:r>
            <a:endParaRPr sz="1467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9" name="Google Shape;579;p33"/>
          <p:cNvCxnSpPr/>
          <p:nvPr/>
        </p:nvCxnSpPr>
        <p:spPr>
          <a:xfrm>
            <a:off x="2502283" y="3009905"/>
            <a:ext cx="0" cy="86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80" name="Google Shape;580;p33"/>
          <p:cNvCxnSpPr/>
          <p:nvPr/>
        </p:nvCxnSpPr>
        <p:spPr>
          <a:xfrm>
            <a:off x="7082350" y="2980495"/>
            <a:ext cx="0" cy="86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581" name="Google Shape;581;p33"/>
          <p:cNvGrpSpPr/>
          <p:nvPr/>
        </p:nvGrpSpPr>
        <p:grpSpPr>
          <a:xfrm>
            <a:off x="5124002" y="3178884"/>
            <a:ext cx="596930" cy="525842"/>
            <a:chOff x="18413181" y="-150606"/>
            <a:chExt cx="5486488" cy="4833105"/>
          </a:xfrm>
        </p:grpSpPr>
        <p:sp>
          <p:nvSpPr>
            <p:cNvPr id="582" name="Google Shape;582;p33"/>
            <p:cNvSpPr/>
            <p:nvPr/>
          </p:nvSpPr>
          <p:spPr>
            <a:xfrm>
              <a:off x="19300665" y="2748760"/>
              <a:ext cx="4599004" cy="1808374"/>
            </a:xfrm>
            <a:custGeom>
              <a:avLst/>
              <a:gdLst/>
              <a:ahLst/>
              <a:cxnLst/>
              <a:rect l="l" t="t" r="r" b="b"/>
              <a:pathLst>
                <a:path w="4599004" h="1808374" extrusionOk="0">
                  <a:moveTo>
                    <a:pt x="80014" y="1808335"/>
                  </a:moveTo>
                  <a:cubicBezTo>
                    <a:pt x="47869" y="1808335"/>
                    <a:pt x="15725" y="1792258"/>
                    <a:pt x="6075" y="1756900"/>
                  </a:cubicBezTo>
                  <a:cubicBezTo>
                    <a:pt x="-6779" y="1715106"/>
                    <a:pt x="12502" y="1670108"/>
                    <a:pt x="57510" y="1657283"/>
                  </a:cubicBezTo>
                  <a:cubicBezTo>
                    <a:pt x="610323" y="1461223"/>
                    <a:pt x="902817" y="1515871"/>
                    <a:pt x="1214552" y="1576917"/>
                  </a:cubicBezTo>
                  <a:cubicBezTo>
                    <a:pt x="1722358" y="1676534"/>
                    <a:pt x="2297627" y="1785831"/>
                    <a:pt x="4319365" y="619129"/>
                  </a:cubicBezTo>
                  <a:cubicBezTo>
                    <a:pt x="4418982" y="561267"/>
                    <a:pt x="4441486" y="477717"/>
                    <a:pt x="4441486" y="419855"/>
                  </a:cubicBezTo>
                  <a:cubicBezTo>
                    <a:pt x="4441486" y="323412"/>
                    <a:pt x="4390051" y="230231"/>
                    <a:pt x="4309725" y="185223"/>
                  </a:cubicBezTo>
                  <a:cubicBezTo>
                    <a:pt x="4261503" y="156292"/>
                    <a:pt x="4174750" y="133788"/>
                    <a:pt x="4071880" y="194864"/>
                  </a:cubicBezTo>
                  <a:cubicBezTo>
                    <a:pt x="3933690" y="275230"/>
                    <a:pt x="3808316" y="352343"/>
                    <a:pt x="3686195" y="426282"/>
                  </a:cubicBezTo>
                  <a:cubicBezTo>
                    <a:pt x="2779842" y="966232"/>
                    <a:pt x="2236610" y="1297307"/>
                    <a:pt x="970329" y="680204"/>
                  </a:cubicBezTo>
                  <a:cubicBezTo>
                    <a:pt x="931758" y="664137"/>
                    <a:pt x="915681" y="615915"/>
                    <a:pt x="934971" y="577373"/>
                  </a:cubicBezTo>
                  <a:cubicBezTo>
                    <a:pt x="951039" y="538802"/>
                    <a:pt x="1002474" y="525938"/>
                    <a:pt x="1037802" y="542015"/>
                  </a:cubicBezTo>
                  <a:cubicBezTo>
                    <a:pt x="1497425" y="767007"/>
                    <a:pt x="1847751" y="860197"/>
                    <a:pt x="2159477" y="860197"/>
                  </a:cubicBezTo>
                  <a:lnTo>
                    <a:pt x="2165904" y="860197"/>
                  </a:lnTo>
                  <a:cubicBezTo>
                    <a:pt x="2172331" y="853770"/>
                    <a:pt x="2181981" y="853770"/>
                    <a:pt x="2191621" y="853770"/>
                  </a:cubicBezTo>
                  <a:lnTo>
                    <a:pt x="2194835" y="853770"/>
                  </a:lnTo>
                  <a:cubicBezTo>
                    <a:pt x="2281628" y="853770"/>
                    <a:pt x="2329810" y="783045"/>
                    <a:pt x="2342674" y="715582"/>
                  </a:cubicBezTo>
                  <a:cubicBezTo>
                    <a:pt x="2349101" y="686651"/>
                    <a:pt x="2355538" y="583820"/>
                    <a:pt x="2236630" y="542025"/>
                  </a:cubicBezTo>
                  <a:lnTo>
                    <a:pt x="1349567" y="259172"/>
                  </a:lnTo>
                  <a:cubicBezTo>
                    <a:pt x="947805" y="127410"/>
                    <a:pt x="742105" y="227018"/>
                    <a:pt x="407856" y="390934"/>
                  </a:cubicBezTo>
                  <a:cubicBezTo>
                    <a:pt x="321063" y="432718"/>
                    <a:pt x="221445" y="480940"/>
                    <a:pt x="108964" y="529123"/>
                  </a:cubicBezTo>
                  <a:cubicBezTo>
                    <a:pt x="70393" y="548403"/>
                    <a:pt x="25385" y="529123"/>
                    <a:pt x="6133" y="490541"/>
                  </a:cubicBezTo>
                  <a:cubicBezTo>
                    <a:pt x="-9944" y="448757"/>
                    <a:pt x="6133" y="403748"/>
                    <a:pt x="47928" y="387710"/>
                  </a:cubicBezTo>
                  <a:cubicBezTo>
                    <a:pt x="153972" y="342702"/>
                    <a:pt x="247202" y="297704"/>
                    <a:pt x="337208" y="252735"/>
                  </a:cubicBezTo>
                  <a:cubicBezTo>
                    <a:pt x="684321" y="88829"/>
                    <a:pt x="935030" y="-36545"/>
                    <a:pt x="1394614" y="111323"/>
                  </a:cubicBezTo>
                  <a:lnTo>
                    <a:pt x="2284890" y="390963"/>
                  </a:lnTo>
                  <a:cubicBezTo>
                    <a:pt x="2464874" y="448825"/>
                    <a:pt x="2522735" y="606304"/>
                    <a:pt x="2500231" y="738076"/>
                  </a:cubicBezTo>
                  <a:cubicBezTo>
                    <a:pt x="2493795" y="767007"/>
                    <a:pt x="2487368" y="795938"/>
                    <a:pt x="2471300" y="824879"/>
                  </a:cubicBezTo>
                  <a:cubicBezTo>
                    <a:pt x="2837694" y="747726"/>
                    <a:pt x="3171953" y="548452"/>
                    <a:pt x="3599441" y="288142"/>
                  </a:cubicBezTo>
                  <a:cubicBezTo>
                    <a:pt x="3724776" y="214203"/>
                    <a:pt x="3850150" y="137090"/>
                    <a:pt x="3991552" y="56724"/>
                  </a:cubicBezTo>
                  <a:cubicBezTo>
                    <a:pt x="4123315" y="-17215"/>
                    <a:pt x="4264766" y="-17215"/>
                    <a:pt x="4383664" y="47074"/>
                  </a:cubicBezTo>
                  <a:cubicBezTo>
                    <a:pt x="4515425" y="124226"/>
                    <a:pt x="4599005" y="265638"/>
                    <a:pt x="4599005" y="419904"/>
                  </a:cubicBezTo>
                  <a:cubicBezTo>
                    <a:pt x="4599005" y="558093"/>
                    <a:pt x="4521852" y="680253"/>
                    <a:pt x="4393304" y="757367"/>
                  </a:cubicBezTo>
                  <a:cubicBezTo>
                    <a:pt x="2326695" y="1953010"/>
                    <a:pt x="1719174" y="1837306"/>
                    <a:pt x="1185621" y="1734435"/>
                  </a:cubicBezTo>
                  <a:cubicBezTo>
                    <a:pt x="893128" y="1676573"/>
                    <a:pt x="616740" y="1625178"/>
                    <a:pt x="105682" y="1808375"/>
                  </a:cubicBezTo>
                  <a:lnTo>
                    <a:pt x="79965" y="1808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8413181" y="3001486"/>
              <a:ext cx="1047794" cy="1681013"/>
            </a:xfrm>
            <a:custGeom>
              <a:avLst/>
              <a:gdLst/>
              <a:ahLst/>
              <a:cxnLst/>
              <a:rect l="l" t="t" r="r" b="b"/>
              <a:pathLst>
                <a:path w="1047794" h="1681013" extrusionOk="0">
                  <a:moveTo>
                    <a:pt x="842094" y="1681013"/>
                  </a:moveTo>
                  <a:lnTo>
                    <a:pt x="205701" y="1681013"/>
                  </a:lnTo>
                  <a:cubicBezTo>
                    <a:pt x="86793" y="1681013"/>
                    <a:pt x="0" y="1590997"/>
                    <a:pt x="0" y="1475313"/>
                  </a:cubicBezTo>
                  <a:lnTo>
                    <a:pt x="0" y="205701"/>
                  </a:lnTo>
                  <a:cubicBezTo>
                    <a:pt x="0" y="90006"/>
                    <a:pt x="93226" y="0"/>
                    <a:pt x="205701" y="0"/>
                  </a:cubicBezTo>
                  <a:lnTo>
                    <a:pt x="842094" y="0"/>
                  </a:lnTo>
                  <a:cubicBezTo>
                    <a:pt x="954565" y="0"/>
                    <a:pt x="1047795" y="93230"/>
                    <a:pt x="1047795" y="205701"/>
                  </a:cubicBezTo>
                  <a:lnTo>
                    <a:pt x="1047795" y="1475313"/>
                  </a:lnTo>
                  <a:cubicBezTo>
                    <a:pt x="1041368" y="1587784"/>
                    <a:pt x="954565" y="1681013"/>
                    <a:pt x="842094" y="1681013"/>
                  </a:cubicBezTo>
                  <a:close/>
                  <a:moveTo>
                    <a:pt x="205701" y="157558"/>
                  </a:moveTo>
                  <a:cubicBezTo>
                    <a:pt x="176769" y="157558"/>
                    <a:pt x="154266" y="180062"/>
                    <a:pt x="154266" y="205779"/>
                  </a:cubicBezTo>
                  <a:lnTo>
                    <a:pt x="154266" y="1475391"/>
                  </a:lnTo>
                  <a:cubicBezTo>
                    <a:pt x="154266" y="1504322"/>
                    <a:pt x="176769" y="1526826"/>
                    <a:pt x="205701" y="1526826"/>
                  </a:cubicBezTo>
                  <a:lnTo>
                    <a:pt x="842094" y="1526826"/>
                  </a:lnTo>
                  <a:cubicBezTo>
                    <a:pt x="864598" y="1526826"/>
                    <a:pt x="890315" y="1504322"/>
                    <a:pt x="890315" y="1475391"/>
                  </a:cubicBezTo>
                  <a:lnTo>
                    <a:pt x="890315" y="205779"/>
                  </a:lnTo>
                  <a:cubicBezTo>
                    <a:pt x="890315" y="180062"/>
                    <a:pt x="867811" y="157558"/>
                    <a:pt x="842094" y="157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8692782" y="3297203"/>
              <a:ext cx="491777" cy="488564"/>
            </a:xfrm>
            <a:custGeom>
              <a:avLst/>
              <a:gdLst/>
              <a:ahLst/>
              <a:cxnLst/>
              <a:rect l="l" t="t" r="r" b="b"/>
              <a:pathLst>
                <a:path w="491777" h="488564" extrusionOk="0">
                  <a:moveTo>
                    <a:pt x="244282" y="488564"/>
                  </a:moveTo>
                  <a:cubicBezTo>
                    <a:pt x="112520" y="488564"/>
                    <a:pt x="0" y="379306"/>
                    <a:pt x="0" y="244282"/>
                  </a:cubicBezTo>
                  <a:cubicBezTo>
                    <a:pt x="0" y="109307"/>
                    <a:pt x="112471" y="0"/>
                    <a:pt x="244282" y="0"/>
                  </a:cubicBezTo>
                  <a:cubicBezTo>
                    <a:pt x="379257" y="0"/>
                    <a:pt x="491777" y="109258"/>
                    <a:pt x="491777" y="244282"/>
                  </a:cubicBezTo>
                  <a:cubicBezTo>
                    <a:pt x="491777" y="379257"/>
                    <a:pt x="379306" y="488564"/>
                    <a:pt x="244282" y="488564"/>
                  </a:cubicBezTo>
                  <a:close/>
                  <a:moveTo>
                    <a:pt x="244282" y="160742"/>
                  </a:moveTo>
                  <a:cubicBezTo>
                    <a:pt x="196060" y="160742"/>
                    <a:pt x="157489" y="199323"/>
                    <a:pt x="157489" y="247535"/>
                  </a:cubicBezTo>
                  <a:cubicBezTo>
                    <a:pt x="157489" y="298970"/>
                    <a:pt x="196060" y="337551"/>
                    <a:pt x="244282" y="337551"/>
                  </a:cubicBezTo>
                  <a:cubicBezTo>
                    <a:pt x="295717" y="337551"/>
                    <a:pt x="334298" y="298970"/>
                    <a:pt x="334298" y="247535"/>
                  </a:cubicBezTo>
                  <a:cubicBezTo>
                    <a:pt x="334298" y="199323"/>
                    <a:pt x="295717" y="160742"/>
                    <a:pt x="244282" y="160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20129952" y="-150606"/>
              <a:ext cx="2814636" cy="2792164"/>
            </a:xfrm>
            <a:custGeom>
              <a:avLst/>
              <a:gdLst/>
              <a:ahLst/>
              <a:cxnLst/>
              <a:rect l="l" t="t" r="r" b="b"/>
              <a:pathLst>
                <a:path w="2814636" h="2792164" extrusionOk="0">
                  <a:moveTo>
                    <a:pt x="1407371" y="2792165"/>
                  </a:moveTo>
                  <a:cubicBezTo>
                    <a:pt x="1394517" y="2792165"/>
                    <a:pt x="1384867" y="2788952"/>
                    <a:pt x="1375227" y="2782525"/>
                  </a:cubicBezTo>
                  <a:cubicBezTo>
                    <a:pt x="1372013" y="2779311"/>
                    <a:pt x="1365577" y="2779311"/>
                    <a:pt x="1362363" y="2772875"/>
                  </a:cubicBezTo>
                  <a:cubicBezTo>
                    <a:pt x="417438" y="2078659"/>
                    <a:pt x="-87222" y="1275087"/>
                    <a:pt x="12415" y="635532"/>
                  </a:cubicBezTo>
                  <a:cubicBezTo>
                    <a:pt x="57423" y="346251"/>
                    <a:pt x="221329" y="127726"/>
                    <a:pt x="472038" y="40933"/>
                  </a:cubicBezTo>
                  <a:cubicBezTo>
                    <a:pt x="754891" y="-55508"/>
                    <a:pt x="1089140" y="31290"/>
                    <a:pt x="1397672" y="294856"/>
                  </a:cubicBezTo>
                  <a:cubicBezTo>
                    <a:pt x="1706203" y="31293"/>
                    <a:pt x="2043705" y="-61898"/>
                    <a:pt x="2332956" y="40933"/>
                  </a:cubicBezTo>
                  <a:cubicBezTo>
                    <a:pt x="2583665" y="130944"/>
                    <a:pt x="2757221" y="349465"/>
                    <a:pt x="2802220" y="641968"/>
                  </a:cubicBezTo>
                  <a:cubicBezTo>
                    <a:pt x="2901837" y="1284786"/>
                    <a:pt x="2397245" y="2081853"/>
                    <a:pt x="1461971" y="2772845"/>
                  </a:cubicBezTo>
                  <a:cubicBezTo>
                    <a:pt x="1455544" y="2779272"/>
                    <a:pt x="1452330" y="2779272"/>
                    <a:pt x="1445903" y="2782495"/>
                  </a:cubicBezTo>
                  <a:cubicBezTo>
                    <a:pt x="1433040" y="2792136"/>
                    <a:pt x="1420186" y="2792136"/>
                    <a:pt x="1407322" y="2792136"/>
                  </a:cubicBezTo>
                  <a:close/>
                  <a:moveTo>
                    <a:pt x="703505" y="163004"/>
                  </a:moveTo>
                  <a:cubicBezTo>
                    <a:pt x="639216" y="163004"/>
                    <a:pt x="578170" y="169434"/>
                    <a:pt x="520308" y="191936"/>
                  </a:cubicBezTo>
                  <a:cubicBezTo>
                    <a:pt x="327461" y="259444"/>
                    <a:pt x="198913" y="429781"/>
                    <a:pt x="163555" y="661198"/>
                  </a:cubicBezTo>
                  <a:cubicBezTo>
                    <a:pt x="131411" y="879763"/>
                    <a:pt x="121761" y="1654335"/>
                    <a:pt x="1407400" y="2618570"/>
                  </a:cubicBezTo>
                  <a:cubicBezTo>
                    <a:pt x="2683380" y="1660781"/>
                    <a:pt x="2673779" y="883005"/>
                    <a:pt x="2641644" y="670897"/>
                  </a:cubicBezTo>
                  <a:cubicBezTo>
                    <a:pt x="2606287" y="433053"/>
                    <a:pt x="2471302" y="259497"/>
                    <a:pt x="2275251" y="191985"/>
                  </a:cubicBezTo>
                  <a:cubicBezTo>
                    <a:pt x="2027756" y="105188"/>
                    <a:pt x="1722437" y="201629"/>
                    <a:pt x="1446011" y="461984"/>
                  </a:cubicBezTo>
                  <a:cubicBezTo>
                    <a:pt x="1442798" y="465199"/>
                    <a:pt x="1433157" y="468413"/>
                    <a:pt x="1423507" y="474843"/>
                  </a:cubicBezTo>
                  <a:cubicBezTo>
                    <a:pt x="1417080" y="478057"/>
                    <a:pt x="1404217" y="484487"/>
                    <a:pt x="1388149" y="484487"/>
                  </a:cubicBezTo>
                  <a:cubicBezTo>
                    <a:pt x="1381712" y="484487"/>
                    <a:pt x="1365645" y="478057"/>
                    <a:pt x="1359218" y="474843"/>
                  </a:cubicBezTo>
                  <a:cubicBezTo>
                    <a:pt x="1349568" y="468413"/>
                    <a:pt x="1343141" y="465199"/>
                    <a:pt x="1336714" y="461984"/>
                  </a:cubicBezTo>
                  <a:cubicBezTo>
                    <a:pt x="1131013" y="265924"/>
                    <a:pt x="909235" y="163093"/>
                    <a:pt x="703535" y="1630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20424839" y="147144"/>
              <a:ext cx="770553" cy="890670"/>
            </a:xfrm>
            <a:custGeom>
              <a:avLst/>
              <a:gdLst/>
              <a:ahLst/>
              <a:cxnLst/>
              <a:rect l="l" t="t" r="r" b="b"/>
              <a:pathLst>
                <a:path w="770553" h="890670" extrusionOk="0">
                  <a:moveTo>
                    <a:pt x="96815" y="890622"/>
                  </a:moveTo>
                  <a:cubicBezTo>
                    <a:pt x="61457" y="890622"/>
                    <a:pt x="29303" y="861691"/>
                    <a:pt x="19662" y="826333"/>
                  </a:cubicBezTo>
                  <a:cubicBezTo>
                    <a:pt x="-34986" y="556324"/>
                    <a:pt x="26089" y="305659"/>
                    <a:pt x="180355" y="154577"/>
                  </a:cubicBezTo>
                  <a:cubicBezTo>
                    <a:pt x="315331" y="19602"/>
                    <a:pt x="504964" y="-28620"/>
                    <a:pt x="710665" y="16389"/>
                  </a:cubicBezTo>
                  <a:cubicBezTo>
                    <a:pt x="752459" y="26033"/>
                    <a:pt x="778177" y="64609"/>
                    <a:pt x="768527" y="109614"/>
                  </a:cubicBezTo>
                  <a:cubicBezTo>
                    <a:pt x="758886" y="148190"/>
                    <a:pt x="720305" y="177122"/>
                    <a:pt x="675307" y="167478"/>
                  </a:cubicBezTo>
                  <a:cubicBezTo>
                    <a:pt x="524254" y="132116"/>
                    <a:pt x="386027" y="167478"/>
                    <a:pt x="286409" y="260704"/>
                  </a:cubicBezTo>
                  <a:cubicBezTo>
                    <a:pt x="167501" y="376399"/>
                    <a:pt x="125717" y="572450"/>
                    <a:pt x="170715" y="791014"/>
                  </a:cubicBezTo>
                  <a:cubicBezTo>
                    <a:pt x="180355" y="832799"/>
                    <a:pt x="154638" y="874594"/>
                    <a:pt x="109630" y="884234"/>
                  </a:cubicBezTo>
                  <a:cubicBezTo>
                    <a:pt x="109630" y="890671"/>
                    <a:pt x="99989" y="890671"/>
                    <a:pt x="96776" y="890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21715079" y="1253004"/>
              <a:ext cx="723516" cy="832468"/>
            </a:xfrm>
            <a:custGeom>
              <a:avLst/>
              <a:gdLst/>
              <a:ahLst/>
              <a:cxnLst/>
              <a:rect l="l" t="t" r="r" b="b"/>
              <a:pathLst>
                <a:path w="723516" h="832468" extrusionOk="0">
                  <a:moveTo>
                    <a:pt x="76088" y="832468"/>
                  </a:moveTo>
                  <a:cubicBezTo>
                    <a:pt x="53584" y="832468"/>
                    <a:pt x="31080" y="822828"/>
                    <a:pt x="18226" y="803537"/>
                  </a:cubicBezTo>
                  <a:cubicBezTo>
                    <a:pt x="-7491" y="774607"/>
                    <a:pt x="-7491" y="723172"/>
                    <a:pt x="27867" y="694280"/>
                  </a:cubicBezTo>
                  <a:cubicBezTo>
                    <a:pt x="272149" y="478939"/>
                    <a:pt x="458559" y="260374"/>
                    <a:pt x="574253" y="41810"/>
                  </a:cubicBezTo>
                  <a:cubicBezTo>
                    <a:pt x="596757" y="6452"/>
                    <a:pt x="641765" y="-12839"/>
                    <a:pt x="683511" y="9665"/>
                  </a:cubicBezTo>
                  <a:cubicBezTo>
                    <a:pt x="722092" y="32169"/>
                    <a:pt x="734946" y="77167"/>
                    <a:pt x="712442" y="118923"/>
                  </a:cubicBezTo>
                  <a:cubicBezTo>
                    <a:pt x="587107" y="350341"/>
                    <a:pt x="391047" y="581760"/>
                    <a:pt x="130698" y="809925"/>
                  </a:cubicBezTo>
                  <a:cubicBezTo>
                    <a:pt x="111407" y="825993"/>
                    <a:pt x="95340" y="832429"/>
                    <a:pt x="76049" y="832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88" name="Google Shape;588;p33"/>
          <p:cNvGrpSpPr/>
          <p:nvPr/>
        </p:nvGrpSpPr>
        <p:grpSpPr>
          <a:xfrm>
            <a:off x="320085" y="3134659"/>
            <a:ext cx="423030" cy="614293"/>
            <a:chOff x="13476688" y="484976"/>
            <a:chExt cx="3028130" cy="4397232"/>
          </a:xfrm>
        </p:grpSpPr>
        <p:sp>
          <p:nvSpPr>
            <p:cNvPr id="589" name="Google Shape;589;p33"/>
            <p:cNvSpPr/>
            <p:nvPr/>
          </p:nvSpPr>
          <p:spPr>
            <a:xfrm>
              <a:off x="13476688" y="484976"/>
              <a:ext cx="3028130" cy="4397232"/>
            </a:xfrm>
            <a:custGeom>
              <a:avLst/>
              <a:gdLst/>
              <a:ahLst/>
              <a:cxnLst/>
              <a:rect l="l" t="t" r="r" b="b"/>
              <a:pathLst>
                <a:path w="3028130" h="4397232" extrusionOk="0">
                  <a:moveTo>
                    <a:pt x="3026700" y="781477"/>
                  </a:moveTo>
                  <a:cubicBezTo>
                    <a:pt x="3025896" y="777497"/>
                    <a:pt x="3024710" y="773632"/>
                    <a:pt x="3023217" y="769843"/>
                  </a:cubicBezTo>
                  <a:cubicBezTo>
                    <a:pt x="3023217" y="768733"/>
                    <a:pt x="3022222" y="767662"/>
                    <a:pt x="3021801" y="766552"/>
                  </a:cubicBezTo>
                  <a:lnTo>
                    <a:pt x="3021763" y="766552"/>
                  </a:lnTo>
                  <a:cubicBezTo>
                    <a:pt x="3020500" y="763758"/>
                    <a:pt x="3019046" y="761041"/>
                    <a:pt x="3017400" y="758439"/>
                  </a:cubicBezTo>
                  <a:lnTo>
                    <a:pt x="3015410" y="755377"/>
                  </a:lnTo>
                  <a:cubicBezTo>
                    <a:pt x="3013038" y="751856"/>
                    <a:pt x="3010359" y="748603"/>
                    <a:pt x="3007412" y="745580"/>
                  </a:cubicBezTo>
                  <a:lnTo>
                    <a:pt x="2282306" y="20513"/>
                  </a:lnTo>
                  <a:cubicBezTo>
                    <a:pt x="2279320" y="17566"/>
                    <a:pt x="2276029" y="14887"/>
                    <a:pt x="2272547" y="12515"/>
                  </a:cubicBezTo>
                  <a:lnTo>
                    <a:pt x="2269600" y="10639"/>
                  </a:lnTo>
                  <a:cubicBezTo>
                    <a:pt x="2266960" y="8994"/>
                    <a:pt x="2264204" y="7539"/>
                    <a:pt x="2261372" y="6238"/>
                  </a:cubicBezTo>
                  <a:lnTo>
                    <a:pt x="2258196" y="4822"/>
                  </a:lnTo>
                  <a:cubicBezTo>
                    <a:pt x="2250427" y="1761"/>
                    <a:pt x="2242160" y="153"/>
                    <a:pt x="2233817" y="0"/>
                  </a:cubicBezTo>
                  <a:lnTo>
                    <a:pt x="346496" y="0"/>
                  </a:lnTo>
                  <a:cubicBezTo>
                    <a:pt x="254724" y="-115"/>
                    <a:pt x="166669" y="36280"/>
                    <a:pt x="101685" y="101068"/>
                  </a:cubicBezTo>
                  <a:cubicBezTo>
                    <a:pt x="36702" y="165897"/>
                    <a:pt x="118" y="253844"/>
                    <a:pt x="0" y="345614"/>
                  </a:cubicBezTo>
                  <a:lnTo>
                    <a:pt x="0" y="4051579"/>
                  </a:lnTo>
                  <a:cubicBezTo>
                    <a:pt x="115" y="4143275"/>
                    <a:pt x="36587" y="4231142"/>
                    <a:pt x="101420" y="4295930"/>
                  </a:cubicBezTo>
                  <a:cubicBezTo>
                    <a:pt x="166288" y="4360760"/>
                    <a:pt x="254197" y="4397154"/>
                    <a:pt x="345849" y="4397233"/>
                  </a:cubicBezTo>
                  <a:lnTo>
                    <a:pt x="2682468" y="4397233"/>
                  </a:lnTo>
                  <a:cubicBezTo>
                    <a:pt x="2774125" y="4397156"/>
                    <a:pt x="2861991" y="4360684"/>
                    <a:pt x="2926789" y="4295891"/>
                  </a:cubicBezTo>
                  <a:cubicBezTo>
                    <a:pt x="2991580" y="4231099"/>
                    <a:pt x="3028013" y="4143232"/>
                    <a:pt x="3028130" y="4051570"/>
                  </a:cubicBezTo>
                  <a:lnTo>
                    <a:pt x="3028130" y="795391"/>
                  </a:lnTo>
                  <a:lnTo>
                    <a:pt x="3028130" y="793975"/>
                  </a:lnTo>
                  <a:cubicBezTo>
                    <a:pt x="3028092" y="789804"/>
                    <a:pt x="3027671" y="785671"/>
                    <a:pt x="3026906" y="781576"/>
                  </a:cubicBezTo>
                  <a:close/>
                  <a:moveTo>
                    <a:pt x="2302476" y="240528"/>
                  </a:moveTo>
                  <a:lnTo>
                    <a:pt x="2545680" y="482704"/>
                  </a:lnTo>
                  <a:lnTo>
                    <a:pt x="2787091" y="724879"/>
                  </a:lnTo>
                  <a:lnTo>
                    <a:pt x="2303054" y="724879"/>
                  </a:lnTo>
                  <a:close/>
                  <a:moveTo>
                    <a:pt x="2886552" y="4051617"/>
                  </a:moveTo>
                  <a:lnTo>
                    <a:pt x="2886590" y="4051578"/>
                  </a:lnTo>
                  <a:cubicBezTo>
                    <a:pt x="2886552" y="4105846"/>
                    <a:pt x="2864968" y="4157858"/>
                    <a:pt x="2826583" y="4196243"/>
                  </a:cubicBezTo>
                  <a:cubicBezTo>
                    <a:pt x="2788235" y="4234590"/>
                    <a:pt x="2736188" y="4256174"/>
                    <a:pt x="2681957" y="4256251"/>
                  </a:cubicBezTo>
                  <a:lnTo>
                    <a:pt x="346220" y="4256251"/>
                  </a:lnTo>
                  <a:cubicBezTo>
                    <a:pt x="291915" y="4256213"/>
                    <a:pt x="239872" y="4234629"/>
                    <a:pt x="201448" y="4196281"/>
                  </a:cubicBezTo>
                  <a:cubicBezTo>
                    <a:pt x="163063" y="4157896"/>
                    <a:pt x="141440" y="4105887"/>
                    <a:pt x="141364" y="4051578"/>
                  </a:cubicBezTo>
                  <a:lnTo>
                    <a:pt x="141364" y="345612"/>
                  </a:lnTo>
                  <a:cubicBezTo>
                    <a:pt x="141402" y="291307"/>
                    <a:pt x="163024" y="239264"/>
                    <a:pt x="201410" y="200840"/>
                  </a:cubicBezTo>
                  <a:cubicBezTo>
                    <a:pt x="239833" y="162416"/>
                    <a:pt x="291880" y="140832"/>
                    <a:pt x="346221" y="140756"/>
                  </a:cubicBezTo>
                  <a:lnTo>
                    <a:pt x="2161632" y="140756"/>
                  </a:lnTo>
                  <a:lnTo>
                    <a:pt x="2161632" y="795293"/>
                  </a:lnTo>
                  <a:cubicBezTo>
                    <a:pt x="2161632" y="834214"/>
                    <a:pt x="2193205" y="865748"/>
                    <a:pt x="2232087" y="865748"/>
                  </a:cubicBezTo>
                  <a:lnTo>
                    <a:pt x="2886624" y="8657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3910099" y="862008"/>
              <a:ext cx="674630" cy="674629"/>
            </a:xfrm>
            <a:custGeom>
              <a:avLst/>
              <a:gdLst/>
              <a:ahLst/>
              <a:cxnLst/>
              <a:rect l="l" t="t" r="r" b="b"/>
              <a:pathLst>
                <a:path w="674630" h="674629" extrusionOk="0">
                  <a:moveTo>
                    <a:pt x="604174" y="0"/>
                  </a:moveTo>
                  <a:lnTo>
                    <a:pt x="70455" y="0"/>
                  </a:lnTo>
                  <a:cubicBezTo>
                    <a:pt x="31534" y="0"/>
                    <a:pt x="0" y="31573"/>
                    <a:pt x="0" y="70455"/>
                  </a:cubicBezTo>
                  <a:lnTo>
                    <a:pt x="0" y="604174"/>
                  </a:lnTo>
                  <a:cubicBezTo>
                    <a:pt x="0" y="643095"/>
                    <a:pt x="31535" y="674629"/>
                    <a:pt x="70455" y="674629"/>
                  </a:cubicBezTo>
                  <a:lnTo>
                    <a:pt x="604174" y="674629"/>
                  </a:lnTo>
                  <a:cubicBezTo>
                    <a:pt x="643057" y="674629"/>
                    <a:pt x="674630" y="643094"/>
                    <a:pt x="674630" y="604174"/>
                  </a:cubicBezTo>
                  <a:lnTo>
                    <a:pt x="674630" y="71033"/>
                  </a:lnTo>
                  <a:cubicBezTo>
                    <a:pt x="674744" y="52242"/>
                    <a:pt x="667396" y="34179"/>
                    <a:pt x="654194" y="20861"/>
                  </a:cubicBezTo>
                  <a:cubicBezTo>
                    <a:pt x="640952" y="7505"/>
                    <a:pt x="622965" y="4"/>
                    <a:pt x="604174" y="4"/>
                  </a:cubicBezTo>
                  <a:close/>
                  <a:moveTo>
                    <a:pt x="533719" y="533719"/>
                  </a:moveTo>
                  <a:lnTo>
                    <a:pt x="140991" y="533757"/>
                  </a:lnTo>
                  <a:lnTo>
                    <a:pt x="140991" y="141450"/>
                  </a:lnTo>
                  <a:lnTo>
                    <a:pt x="533719" y="14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4698898" y="862512"/>
              <a:ext cx="887137" cy="140986"/>
            </a:xfrm>
            <a:custGeom>
              <a:avLst/>
              <a:gdLst/>
              <a:ahLst/>
              <a:cxnLst/>
              <a:rect l="l" t="t" r="r" b="b"/>
              <a:pathLst>
                <a:path w="887137" h="140986" extrusionOk="0">
                  <a:moveTo>
                    <a:pt x="70494" y="140987"/>
                  </a:moveTo>
                  <a:lnTo>
                    <a:pt x="816644" y="140987"/>
                  </a:lnTo>
                  <a:cubicBezTo>
                    <a:pt x="855565" y="140987"/>
                    <a:pt x="887137" y="109452"/>
                    <a:pt x="887137" y="70493"/>
                  </a:cubicBezTo>
                  <a:cubicBezTo>
                    <a:pt x="887137" y="31572"/>
                    <a:pt x="855564" y="0"/>
                    <a:pt x="816644" y="0"/>
                  </a:cubicBezTo>
                  <a:lnTo>
                    <a:pt x="70494" y="0"/>
                  </a:lnTo>
                  <a:cubicBezTo>
                    <a:pt x="31572" y="0"/>
                    <a:pt x="0" y="31573"/>
                    <a:pt x="0" y="70493"/>
                  </a:cubicBezTo>
                  <a:cubicBezTo>
                    <a:pt x="0" y="109453"/>
                    <a:pt x="31573" y="140987"/>
                    <a:pt x="70494" y="1409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4698950" y="1396137"/>
              <a:ext cx="1095591" cy="140986"/>
            </a:xfrm>
            <a:custGeom>
              <a:avLst/>
              <a:gdLst/>
              <a:ahLst/>
              <a:cxnLst/>
              <a:rect l="l" t="t" r="r" b="b"/>
              <a:pathLst>
                <a:path w="1095591" h="140986" extrusionOk="0">
                  <a:moveTo>
                    <a:pt x="0" y="70570"/>
                  </a:moveTo>
                  <a:cubicBezTo>
                    <a:pt x="0" y="109453"/>
                    <a:pt x="31573" y="140987"/>
                    <a:pt x="70455" y="140987"/>
                  </a:cubicBezTo>
                  <a:lnTo>
                    <a:pt x="1025098" y="140987"/>
                  </a:lnTo>
                  <a:cubicBezTo>
                    <a:pt x="1064020" y="140987"/>
                    <a:pt x="1095592" y="109452"/>
                    <a:pt x="1095592" y="70494"/>
                  </a:cubicBezTo>
                  <a:cubicBezTo>
                    <a:pt x="1095592" y="31572"/>
                    <a:pt x="1064019" y="0"/>
                    <a:pt x="1025098" y="0"/>
                  </a:cubicBezTo>
                  <a:lnTo>
                    <a:pt x="70455" y="0"/>
                  </a:lnTo>
                  <a:cubicBezTo>
                    <a:pt x="51741" y="0"/>
                    <a:pt x="33830" y="7424"/>
                    <a:pt x="20628" y="20666"/>
                  </a:cubicBezTo>
                  <a:cubicBezTo>
                    <a:pt x="7386" y="33908"/>
                    <a:pt x="0" y="51856"/>
                    <a:pt x="0" y="705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3910099" y="1869566"/>
              <a:ext cx="674629" cy="674629"/>
            </a:xfrm>
            <a:custGeom>
              <a:avLst/>
              <a:gdLst/>
              <a:ahLst/>
              <a:cxnLst/>
              <a:rect l="l" t="t" r="r" b="b"/>
              <a:pathLst>
                <a:path w="674629" h="674629" extrusionOk="0">
                  <a:moveTo>
                    <a:pt x="604174" y="0"/>
                  </a:moveTo>
                  <a:lnTo>
                    <a:pt x="70455" y="0"/>
                  </a:lnTo>
                  <a:cubicBezTo>
                    <a:pt x="31534" y="0"/>
                    <a:pt x="0" y="31535"/>
                    <a:pt x="0" y="70455"/>
                  </a:cubicBezTo>
                  <a:lnTo>
                    <a:pt x="0" y="604174"/>
                  </a:lnTo>
                  <a:cubicBezTo>
                    <a:pt x="0" y="643095"/>
                    <a:pt x="31535" y="674629"/>
                    <a:pt x="70455" y="674629"/>
                  </a:cubicBezTo>
                  <a:lnTo>
                    <a:pt x="604174" y="674629"/>
                  </a:lnTo>
                  <a:cubicBezTo>
                    <a:pt x="643057" y="674629"/>
                    <a:pt x="674630" y="643094"/>
                    <a:pt x="674630" y="604174"/>
                  </a:cubicBezTo>
                  <a:lnTo>
                    <a:pt x="674630" y="70455"/>
                  </a:lnTo>
                  <a:cubicBezTo>
                    <a:pt x="674630" y="51780"/>
                    <a:pt x="667205" y="33830"/>
                    <a:pt x="653963" y="20628"/>
                  </a:cubicBezTo>
                  <a:cubicBezTo>
                    <a:pt x="640760" y="7424"/>
                    <a:pt x="622849" y="0"/>
                    <a:pt x="604174" y="0"/>
                  </a:cubicBezTo>
                  <a:close/>
                  <a:moveTo>
                    <a:pt x="533719" y="533719"/>
                  </a:moveTo>
                  <a:lnTo>
                    <a:pt x="140991" y="533719"/>
                  </a:lnTo>
                  <a:lnTo>
                    <a:pt x="140991" y="140991"/>
                  </a:lnTo>
                  <a:lnTo>
                    <a:pt x="533719" y="1409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4698950" y="1869438"/>
              <a:ext cx="1401546" cy="141024"/>
            </a:xfrm>
            <a:custGeom>
              <a:avLst/>
              <a:gdLst/>
              <a:ahLst/>
              <a:cxnLst/>
              <a:rect l="l" t="t" r="r" b="b"/>
              <a:pathLst>
                <a:path w="1401546" h="141024" extrusionOk="0">
                  <a:moveTo>
                    <a:pt x="0" y="70570"/>
                  </a:moveTo>
                  <a:cubicBezTo>
                    <a:pt x="0" y="109453"/>
                    <a:pt x="31573" y="141025"/>
                    <a:pt x="70455" y="141025"/>
                  </a:cubicBezTo>
                  <a:lnTo>
                    <a:pt x="1331054" y="141025"/>
                  </a:lnTo>
                  <a:cubicBezTo>
                    <a:pt x="1369974" y="141025"/>
                    <a:pt x="1401547" y="109452"/>
                    <a:pt x="1401547" y="70493"/>
                  </a:cubicBezTo>
                  <a:cubicBezTo>
                    <a:pt x="1401547" y="31572"/>
                    <a:pt x="1369974" y="0"/>
                    <a:pt x="1331054" y="0"/>
                  </a:cubicBezTo>
                  <a:lnTo>
                    <a:pt x="70455" y="0"/>
                  </a:lnTo>
                  <a:cubicBezTo>
                    <a:pt x="51741" y="0"/>
                    <a:pt x="33830" y="7463"/>
                    <a:pt x="20628" y="20666"/>
                  </a:cubicBezTo>
                  <a:cubicBezTo>
                    <a:pt x="7386" y="33908"/>
                    <a:pt x="0" y="51856"/>
                    <a:pt x="0" y="705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14698898" y="2403270"/>
              <a:ext cx="1095630" cy="141025"/>
            </a:xfrm>
            <a:custGeom>
              <a:avLst/>
              <a:gdLst/>
              <a:ahLst/>
              <a:cxnLst/>
              <a:rect l="l" t="t" r="r" b="b"/>
              <a:pathLst>
                <a:path w="1095630" h="141025" extrusionOk="0">
                  <a:moveTo>
                    <a:pt x="70494" y="141025"/>
                  </a:moveTo>
                  <a:lnTo>
                    <a:pt x="1025137" y="141025"/>
                  </a:lnTo>
                  <a:cubicBezTo>
                    <a:pt x="1064058" y="141025"/>
                    <a:pt x="1095630" y="109452"/>
                    <a:pt x="1095630" y="70493"/>
                  </a:cubicBezTo>
                  <a:cubicBezTo>
                    <a:pt x="1095630" y="31572"/>
                    <a:pt x="1064057" y="0"/>
                    <a:pt x="1025137" y="0"/>
                  </a:cubicBezTo>
                  <a:lnTo>
                    <a:pt x="70494" y="0"/>
                  </a:lnTo>
                  <a:cubicBezTo>
                    <a:pt x="31572" y="0"/>
                    <a:pt x="0" y="31573"/>
                    <a:pt x="0" y="70493"/>
                  </a:cubicBezTo>
                  <a:cubicBezTo>
                    <a:pt x="0" y="109453"/>
                    <a:pt x="31573" y="141025"/>
                    <a:pt x="70494" y="141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13910099" y="2876516"/>
              <a:ext cx="674629" cy="674514"/>
            </a:xfrm>
            <a:custGeom>
              <a:avLst/>
              <a:gdLst/>
              <a:ahLst/>
              <a:cxnLst/>
              <a:rect l="l" t="t" r="r" b="b"/>
              <a:pathLst>
                <a:path w="674629" h="674514" extrusionOk="0">
                  <a:moveTo>
                    <a:pt x="604174" y="0"/>
                  </a:moveTo>
                  <a:lnTo>
                    <a:pt x="70455" y="0"/>
                  </a:lnTo>
                  <a:cubicBezTo>
                    <a:pt x="31572" y="0"/>
                    <a:pt x="77" y="31496"/>
                    <a:pt x="0" y="70340"/>
                  </a:cubicBezTo>
                  <a:lnTo>
                    <a:pt x="0" y="604059"/>
                  </a:lnTo>
                  <a:cubicBezTo>
                    <a:pt x="0" y="642981"/>
                    <a:pt x="31535" y="674515"/>
                    <a:pt x="70455" y="674515"/>
                  </a:cubicBezTo>
                  <a:lnTo>
                    <a:pt x="604174" y="674515"/>
                  </a:lnTo>
                  <a:cubicBezTo>
                    <a:pt x="643057" y="674515"/>
                    <a:pt x="674630" y="642980"/>
                    <a:pt x="674630" y="604059"/>
                  </a:cubicBezTo>
                  <a:lnTo>
                    <a:pt x="674630" y="70340"/>
                  </a:lnTo>
                  <a:cubicBezTo>
                    <a:pt x="674553" y="31497"/>
                    <a:pt x="643018" y="0"/>
                    <a:pt x="604174" y="0"/>
                  </a:cubicBezTo>
                  <a:close/>
                  <a:moveTo>
                    <a:pt x="533719" y="533719"/>
                  </a:moveTo>
                  <a:lnTo>
                    <a:pt x="140991" y="533719"/>
                  </a:lnTo>
                  <a:lnTo>
                    <a:pt x="140991" y="141030"/>
                  </a:lnTo>
                  <a:lnTo>
                    <a:pt x="533719" y="1410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4698800" y="2876516"/>
              <a:ext cx="1401585" cy="141024"/>
            </a:xfrm>
            <a:custGeom>
              <a:avLst/>
              <a:gdLst/>
              <a:ahLst/>
              <a:cxnLst/>
              <a:rect l="l" t="t" r="r" b="b"/>
              <a:pathLst>
                <a:path w="1401585" h="141024" extrusionOk="0">
                  <a:moveTo>
                    <a:pt x="1331092" y="0"/>
                  </a:moveTo>
                  <a:lnTo>
                    <a:pt x="70494" y="0"/>
                  </a:lnTo>
                  <a:cubicBezTo>
                    <a:pt x="31572" y="0"/>
                    <a:pt x="0" y="31573"/>
                    <a:pt x="0" y="70531"/>
                  </a:cubicBezTo>
                  <a:cubicBezTo>
                    <a:pt x="0" y="109452"/>
                    <a:pt x="31573" y="141025"/>
                    <a:pt x="70494" y="141025"/>
                  </a:cubicBezTo>
                  <a:lnTo>
                    <a:pt x="1331092" y="141025"/>
                  </a:lnTo>
                  <a:cubicBezTo>
                    <a:pt x="1370013" y="141025"/>
                    <a:pt x="1401585" y="109452"/>
                    <a:pt x="1401585" y="70531"/>
                  </a:cubicBezTo>
                  <a:cubicBezTo>
                    <a:pt x="1401585" y="31572"/>
                    <a:pt x="1370012" y="0"/>
                    <a:pt x="13310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4698898" y="3410221"/>
              <a:ext cx="1095630" cy="141024"/>
            </a:xfrm>
            <a:custGeom>
              <a:avLst/>
              <a:gdLst/>
              <a:ahLst/>
              <a:cxnLst/>
              <a:rect l="l" t="t" r="r" b="b"/>
              <a:pathLst>
                <a:path w="1095630" h="141024" extrusionOk="0">
                  <a:moveTo>
                    <a:pt x="70494" y="141025"/>
                  </a:moveTo>
                  <a:lnTo>
                    <a:pt x="1025137" y="141025"/>
                  </a:lnTo>
                  <a:cubicBezTo>
                    <a:pt x="1064058" y="141025"/>
                    <a:pt x="1095630" y="109452"/>
                    <a:pt x="1095630" y="70531"/>
                  </a:cubicBezTo>
                  <a:cubicBezTo>
                    <a:pt x="1095630" y="31572"/>
                    <a:pt x="1064057" y="0"/>
                    <a:pt x="1025137" y="0"/>
                  </a:cubicBezTo>
                  <a:lnTo>
                    <a:pt x="70494" y="0"/>
                  </a:lnTo>
                  <a:cubicBezTo>
                    <a:pt x="31572" y="0"/>
                    <a:pt x="0" y="31573"/>
                    <a:pt x="0" y="70531"/>
                  </a:cubicBezTo>
                  <a:cubicBezTo>
                    <a:pt x="0" y="109453"/>
                    <a:pt x="31573" y="141025"/>
                    <a:pt x="70494" y="141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3910099" y="3883663"/>
              <a:ext cx="674629" cy="674591"/>
            </a:xfrm>
            <a:custGeom>
              <a:avLst/>
              <a:gdLst/>
              <a:ahLst/>
              <a:cxnLst/>
              <a:rect l="l" t="t" r="r" b="b"/>
              <a:pathLst>
                <a:path w="674629" h="674591" extrusionOk="0">
                  <a:moveTo>
                    <a:pt x="604174" y="0"/>
                  </a:moveTo>
                  <a:lnTo>
                    <a:pt x="70455" y="0"/>
                  </a:lnTo>
                  <a:cubicBezTo>
                    <a:pt x="31534" y="0"/>
                    <a:pt x="0" y="31535"/>
                    <a:pt x="0" y="70417"/>
                  </a:cubicBezTo>
                  <a:lnTo>
                    <a:pt x="0" y="604136"/>
                  </a:lnTo>
                  <a:cubicBezTo>
                    <a:pt x="0" y="643057"/>
                    <a:pt x="31535" y="674591"/>
                    <a:pt x="70455" y="674591"/>
                  </a:cubicBezTo>
                  <a:lnTo>
                    <a:pt x="604174" y="674591"/>
                  </a:lnTo>
                  <a:cubicBezTo>
                    <a:pt x="643057" y="674591"/>
                    <a:pt x="674630" y="643056"/>
                    <a:pt x="674630" y="604136"/>
                  </a:cubicBezTo>
                  <a:lnTo>
                    <a:pt x="674630" y="70417"/>
                  </a:lnTo>
                  <a:cubicBezTo>
                    <a:pt x="674630" y="51742"/>
                    <a:pt x="667205" y="33830"/>
                    <a:pt x="653963" y="20628"/>
                  </a:cubicBezTo>
                  <a:cubicBezTo>
                    <a:pt x="640760" y="7424"/>
                    <a:pt x="622849" y="0"/>
                    <a:pt x="604174" y="0"/>
                  </a:cubicBezTo>
                  <a:close/>
                  <a:moveTo>
                    <a:pt x="533719" y="533601"/>
                  </a:moveTo>
                  <a:lnTo>
                    <a:pt x="140991" y="533601"/>
                  </a:lnTo>
                  <a:lnTo>
                    <a:pt x="140991" y="140991"/>
                  </a:lnTo>
                  <a:lnTo>
                    <a:pt x="533719" y="1409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4698800" y="3883663"/>
              <a:ext cx="1401585" cy="140986"/>
            </a:xfrm>
            <a:custGeom>
              <a:avLst/>
              <a:gdLst/>
              <a:ahLst/>
              <a:cxnLst/>
              <a:rect l="l" t="t" r="r" b="b"/>
              <a:pathLst>
                <a:path w="1401585" h="140986" extrusionOk="0">
                  <a:moveTo>
                    <a:pt x="1331092" y="0"/>
                  </a:moveTo>
                  <a:lnTo>
                    <a:pt x="70494" y="0"/>
                  </a:lnTo>
                  <a:cubicBezTo>
                    <a:pt x="31572" y="0"/>
                    <a:pt x="0" y="31535"/>
                    <a:pt x="0" y="70494"/>
                  </a:cubicBezTo>
                  <a:cubicBezTo>
                    <a:pt x="0" y="109414"/>
                    <a:pt x="31573" y="140987"/>
                    <a:pt x="70494" y="140987"/>
                  </a:cubicBezTo>
                  <a:lnTo>
                    <a:pt x="1331092" y="140987"/>
                  </a:lnTo>
                  <a:cubicBezTo>
                    <a:pt x="1370013" y="140987"/>
                    <a:pt x="1401585" y="109414"/>
                    <a:pt x="1401585" y="70494"/>
                  </a:cubicBezTo>
                  <a:cubicBezTo>
                    <a:pt x="1401585" y="31534"/>
                    <a:pt x="1370012" y="0"/>
                    <a:pt x="13310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14698398" y="4417215"/>
              <a:ext cx="1095630" cy="140986"/>
            </a:xfrm>
            <a:custGeom>
              <a:avLst/>
              <a:gdLst/>
              <a:ahLst/>
              <a:cxnLst/>
              <a:rect l="l" t="t" r="r" b="b"/>
              <a:pathLst>
                <a:path w="1095630" h="140986" extrusionOk="0">
                  <a:moveTo>
                    <a:pt x="1025137" y="0"/>
                  </a:moveTo>
                  <a:lnTo>
                    <a:pt x="70493" y="0"/>
                  </a:lnTo>
                  <a:lnTo>
                    <a:pt x="70531" y="0"/>
                  </a:lnTo>
                  <a:cubicBezTo>
                    <a:pt x="31572" y="0"/>
                    <a:pt x="0" y="31573"/>
                    <a:pt x="0" y="70494"/>
                  </a:cubicBezTo>
                  <a:cubicBezTo>
                    <a:pt x="0" y="109414"/>
                    <a:pt x="31573" y="140987"/>
                    <a:pt x="70531" y="140987"/>
                  </a:cubicBezTo>
                  <a:lnTo>
                    <a:pt x="1025175" y="140987"/>
                  </a:lnTo>
                  <a:lnTo>
                    <a:pt x="1025137" y="140987"/>
                  </a:lnTo>
                  <a:cubicBezTo>
                    <a:pt x="1064096" y="140987"/>
                    <a:pt x="1095630" y="109414"/>
                    <a:pt x="1095630" y="70494"/>
                  </a:cubicBezTo>
                  <a:cubicBezTo>
                    <a:pt x="1095630" y="31573"/>
                    <a:pt x="1064095" y="0"/>
                    <a:pt x="1025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602" name="Google Shape;602;p33"/>
          <p:cNvPicPr preferRelativeResize="0"/>
          <p:nvPr/>
        </p:nvPicPr>
        <p:blipFill rotWithShape="1">
          <a:blip r:embed="rId3">
            <a:alphaModFix amt="50000"/>
          </a:blip>
          <a:srcRect l="-2082"/>
          <a:stretch/>
        </p:blipFill>
        <p:spPr>
          <a:xfrm rot="5400000">
            <a:off x="3945553" y="3341690"/>
            <a:ext cx="1849080" cy="12191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535;p33"/>
          <p:cNvSpPr txBox="1"/>
          <p:nvPr/>
        </p:nvSpPr>
        <p:spPr>
          <a:xfrm>
            <a:off x="9277753" y="2840304"/>
            <a:ext cx="3508619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67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Error muestral</a:t>
            </a:r>
            <a:endParaRPr sz="1467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538;p33"/>
          <p:cNvSpPr txBox="1"/>
          <p:nvPr/>
        </p:nvSpPr>
        <p:spPr>
          <a:xfrm>
            <a:off x="9277753" y="3519909"/>
            <a:ext cx="2017474" cy="31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s-ES" sz="147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± 2,5</a:t>
            </a:r>
            <a:r>
              <a:rPr lang="es-ES" sz="1470" dirty="0">
                <a:latin typeface="Montserrat"/>
                <a:ea typeface="Montserrat"/>
                <a:cs typeface="Montserrat"/>
                <a:sym typeface="Montserrat"/>
              </a:rPr>
              <a:t>% (p=q=0,5)</a:t>
            </a:r>
            <a:endParaRPr sz="147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5" name="Google Shape;541;p33"/>
          <p:cNvCxnSpPr/>
          <p:nvPr/>
        </p:nvCxnSpPr>
        <p:spPr>
          <a:xfrm flipH="1">
            <a:off x="9277753" y="3287412"/>
            <a:ext cx="1994937" cy="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6" name="Google Shape;539;p33"/>
          <p:cNvPicPr preferRelativeResize="0"/>
          <p:nvPr/>
        </p:nvPicPr>
        <p:blipFill rotWithShape="1">
          <a:blip r:embed="rId3">
            <a:alphaModFix amt="50000"/>
          </a:blip>
          <a:srcRect l="-2082"/>
          <a:stretch/>
        </p:blipFill>
        <p:spPr>
          <a:xfrm rot="5400000">
            <a:off x="8080532" y="3329588"/>
            <a:ext cx="1849081" cy="121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3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554648" y="436705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Percepción de la </a:t>
            </a:r>
            <a:r>
              <a:rPr lang="es-ES" dirty="0"/>
              <a:t>s</a:t>
            </a:r>
            <a:r>
              <a:rPr lang="es" dirty="0"/>
              <a:t>alud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345848" y="1284968"/>
            <a:ext cx="1151119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Estado de salud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Más de la mitad de jóvenes (</a:t>
            </a:r>
            <a:r>
              <a:rPr lang="es-ES" sz="1200" b="1" kern="0" dirty="0">
                <a:solidFill>
                  <a:schemeClr val="tx1"/>
                </a:solidFill>
              </a:rPr>
              <a:t>53,6%</a:t>
            </a:r>
            <a:r>
              <a:rPr lang="es-ES" sz="1200" kern="0" dirty="0">
                <a:solidFill>
                  <a:schemeClr val="tx1"/>
                </a:solidFill>
              </a:rPr>
              <a:t>) considera que su </a:t>
            </a:r>
            <a:r>
              <a:rPr lang="es-ES" sz="1200" b="1" kern="0" dirty="0">
                <a:solidFill>
                  <a:schemeClr val="tx1"/>
                </a:solidFill>
              </a:rPr>
              <a:t>estado de salud es bueno o muy bueno</a:t>
            </a:r>
            <a:r>
              <a:rPr lang="es-ES" sz="1200" kern="0" dirty="0">
                <a:solidFill>
                  <a:schemeClr val="tx1"/>
                </a:solidFill>
              </a:rPr>
              <a:t>.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Tras el empeoramiento constante de años anteriores, en 2023 se suaviza la tendencia y se observa </a:t>
            </a:r>
            <a:r>
              <a:rPr lang="es-ES" sz="1200" b="1" kern="0" dirty="0">
                <a:solidFill>
                  <a:schemeClr val="tx1"/>
                </a:solidFill>
              </a:rPr>
              <a:t>una autopercepción sobre el estado de salud similar a la del anterior año de referencia</a:t>
            </a:r>
            <a:r>
              <a:rPr lang="es-ES" sz="1200" kern="0" dirty="0">
                <a:solidFill>
                  <a:schemeClr val="tx1"/>
                </a:solidFill>
              </a:rPr>
              <a:t> (2021). Mientras que entre 2019 y 2021 se redujo en 22,9 puntos porcentuales la proporción de jóvenes que considera que tiene una salud buena o muy buena.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Los hombres, como en años anteriores, tienen una percepción de su salud mejor que las mujeres.</a:t>
            </a:r>
          </a:p>
          <a:p>
            <a:pPr marL="139700" indent="0">
              <a:spcAft>
                <a:spcPts val="600"/>
              </a:spcAft>
              <a:buNone/>
            </a:pPr>
            <a:endParaRPr lang="es-ES" sz="1600" b="1" kern="0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89A26F1-67E2-4636-A49D-5057C200FCE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5848" y="3429000"/>
          <a:ext cx="54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C08F7AA-110B-40B7-A422-0DE6A7FC6B1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87405" y="3773033"/>
          <a:ext cx="54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7157E687-6B84-4CAC-82A5-C4FD640C792B}"/>
              </a:ext>
            </a:extLst>
          </p:cNvPr>
          <p:cNvSpPr/>
          <p:nvPr/>
        </p:nvSpPr>
        <p:spPr>
          <a:xfrm>
            <a:off x="345848" y="3068755"/>
            <a:ext cx="5761038" cy="21544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Autopercepción del estado de salud. Evolución 2017-2023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345848" y="6007448"/>
            <a:ext cx="5750152" cy="508785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P27. En los últimos 12 meses, en general, ¿cómo dirías que ha sido tu estado de salud? Categorías recodificadas: Muy bueno (1) + Bueno (2); Regular (3); Malo (4) + Muy malo (5). No se muestran los "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“. Datos en %. Base = 1.200 personas.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EC74F2F-3A07-4B3C-A603-4D5E6731F4DC}"/>
              </a:ext>
            </a:extLst>
          </p:cNvPr>
          <p:cNvSpPr/>
          <p:nvPr/>
        </p:nvSpPr>
        <p:spPr>
          <a:xfrm>
            <a:off x="6106886" y="3068755"/>
            <a:ext cx="5761038" cy="21544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Autopercepción del estado de salud. 2023. Por género y edad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16A0634-0A9B-46B3-93FD-85AB3366A0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57039" y="3413033"/>
          <a:ext cx="4994732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47">
                  <a:extLst>
                    <a:ext uri="{9D8B030D-6E8A-4147-A177-3AD203B41FA5}">
                      <a16:colId xmlns:a16="http://schemas.microsoft.com/office/drawing/2014/main" val="3294684131"/>
                    </a:ext>
                  </a:extLst>
                </a:gridCol>
                <a:gridCol w="2982685">
                  <a:extLst>
                    <a:ext uri="{9D8B030D-6E8A-4147-A177-3AD203B41FA5}">
                      <a16:colId xmlns:a16="http://schemas.microsoft.com/office/drawing/2014/main" val="39676926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GÉNERO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EDAD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67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98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543762" y="436705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</a:t>
            </a:r>
            <a:r>
              <a:rPr lang="es" dirty="0"/>
              <a:t>ercepción de la </a:t>
            </a:r>
            <a:r>
              <a:rPr lang="es-ES" dirty="0"/>
              <a:t>s</a:t>
            </a:r>
            <a:r>
              <a:rPr lang="es" dirty="0"/>
              <a:t>alud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345848" y="1284968"/>
            <a:ext cx="1151119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Preocupación por la salud</a:t>
            </a:r>
          </a:p>
          <a:p>
            <a:pPr marL="139700" lvl="0" indent="0">
              <a:spcAft>
                <a:spcPts val="600"/>
              </a:spcAft>
              <a:buNone/>
            </a:pPr>
            <a:r>
              <a:rPr lang="es-ES" sz="1200" dirty="0">
                <a:solidFill>
                  <a:schemeClr val="tx1"/>
                </a:solidFill>
              </a:rPr>
              <a:t>El </a:t>
            </a:r>
            <a:r>
              <a:rPr lang="es-ES" sz="1200" b="1" dirty="0">
                <a:solidFill>
                  <a:schemeClr val="tx1"/>
                </a:solidFill>
              </a:rPr>
              <a:t>66,1%</a:t>
            </a:r>
            <a:r>
              <a:rPr lang="es-ES" sz="1200" dirty="0">
                <a:solidFill>
                  <a:schemeClr val="tx1"/>
                </a:solidFill>
              </a:rPr>
              <a:t> de jóvenes </a:t>
            </a:r>
            <a:r>
              <a:rPr lang="es-ES" sz="1200" b="1" dirty="0">
                <a:solidFill>
                  <a:schemeClr val="tx1"/>
                </a:solidFill>
              </a:rPr>
              <a:t>se preocupa mucho o bastante por su salud </a:t>
            </a:r>
            <a:r>
              <a:rPr lang="es-ES" sz="1200" dirty="0">
                <a:solidFill>
                  <a:schemeClr val="tx1"/>
                </a:solidFill>
              </a:rPr>
              <a:t>(33,6% mucho y 32,5% bastante).</a:t>
            </a:r>
          </a:p>
          <a:p>
            <a:pPr marL="139700" lvl="0" indent="0">
              <a:spcAft>
                <a:spcPts val="600"/>
              </a:spcAft>
              <a:buNone/>
            </a:pPr>
            <a:r>
              <a:rPr lang="es-ES" sz="1200" dirty="0">
                <a:solidFill>
                  <a:schemeClr val="tx1"/>
                </a:solidFill>
              </a:rPr>
              <a:t>Descienden quienes manifiestan una preocupación intensa por su salud y ascienden los porcentajes de quienes no les preocupa en absoluto.</a:t>
            </a:r>
          </a:p>
          <a:p>
            <a:pPr marL="139700" lvl="0" indent="0">
              <a:spcAft>
                <a:spcPts val="600"/>
              </a:spcAft>
              <a:buNone/>
            </a:pPr>
            <a:r>
              <a:rPr lang="es-ES" sz="1200" dirty="0">
                <a:solidFill>
                  <a:schemeClr val="tx1"/>
                </a:solidFill>
              </a:rPr>
              <a:t>Ellas declaran una mayor preocupación por su salud, casi 15 puntos por encima de sus pares varones.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43BAD87-713C-45BD-BD78-854744C3C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6077"/>
              </p:ext>
            </p:extLst>
          </p:nvPr>
        </p:nvGraphicFramePr>
        <p:xfrm>
          <a:off x="6457039" y="3413033"/>
          <a:ext cx="4994732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47">
                  <a:extLst>
                    <a:ext uri="{9D8B030D-6E8A-4147-A177-3AD203B41FA5}">
                      <a16:colId xmlns:a16="http://schemas.microsoft.com/office/drawing/2014/main" val="3294684131"/>
                    </a:ext>
                  </a:extLst>
                </a:gridCol>
                <a:gridCol w="2982685">
                  <a:extLst>
                    <a:ext uri="{9D8B030D-6E8A-4147-A177-3AD203B41FA5}">
                      <a16:colId xmlns:a16="http://schemas.microsoft.com/office/drawing/2014/main" val="39676926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GÉNERO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EDAD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67005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7157E687-6B84-4CAC-82A5-C4FD640C792B}"/>
              </a:ext>
            </a:extLst>
          </p:cNvPr>
          <p:cNvSpPr/>
          <p:nvPr/>
        </p:nvSpPr>
        <p:spPr>
          <a:xfrm>
            <a:off x="345848" y="3068755"/>
            <a:ext cx="5761038" cy="21544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Preocupación por la salud. Evolución 2021-2023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345848" y="6303812"/>
            <a:ext cx="5750152" cy="212421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P40. Y tu salud, ¿te preocupa? No se muestran los "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". Datos en %. Base = 1.200 personas.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EC74F2F-3A07-4B3C-A603-4D5E6731F4DC}"/>
              </a:ext>
            </a:extLst>
          </p:cNvPr>
          <p:cNvSpPr/>
          <p:nvPr/>
        </p:nvSpPr>
        <p:spPr>
          <a:xfrm>
            <a:off x="6106886" y="3068755"/>
            <a:ext cx="5761038" cy="21544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Preocupación por la salud. 2023. Por género y edad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294B737-40FE-4E4F-B9B7-E690BFB196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313294"/>
              </p:ext>
            </p:extLst>
          </p:nvPr>
        </p:nvGraphicFramePr>
        <p:xfrm>
          <a:off x="334962" y="3429000"/>
          <a:ext cx="54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08A3104-9E0B-4EDE-80C3-1D0F5BADF8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951166"/>
              </p:ext>
            </p:extLst>
          </p:nvPr>
        </p:nvGraphicFramePr>
        <p:xfrm>
          <a:off x="6287405" y="3773033"/>
          <a:ext cx="54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AFDFFE2D-2A94-4284-9D5F-A7AAEA73C60B}"/>
              </a:ext>
            </a:extLst>
          </p:cNvPr>
          <p:cNvSpPr/>
          <p:nvPr/>
        </p:nvSpPr>
        <p:spPr>
          <a:xfrm>
            <a:off x="6106886" y="6440612"/>
            <a:ext cx="5040000" cy="212421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recodificadas: Mucho (1) + Bastante (2); Algo (3); Apenas (4) + Nada (5). </a:t>
            </a:r>
          </a:p>
        </p:txBody>
      </p:sp>
    </p:spTree>
    <p:extLst>
      <p:ext uri="{BB962C8B-B14F-4D97-AF65-F5344CB8AC3E}">
        <p14:creationId xmlns:p14="http://schemas.microsoft.com/office/powerpoint/2010/main" val="216026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623183" y="442087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Bienestar emocional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345848" y="1284968"/>
            <a:ext cx="6479999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Satisfacción vital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Desde 2021, los niveles de satisfacción declarados han ido decreciendo poco a poco, salvo en algunos elementos, muestra del malestar vital que afrontan.</a:t>
            </a:r>
          </a:p>
          <a:p>
            <a:pPr marL="139700" indent="0">
              <a:spcAft>
                <a:spcPts val="600"/>
              </a:spcAft>
              <a:buNone/>
            </a:pPr>
            <a:endParaRPr lang="es-ES" sz="16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57E687-6B84-4CAC-82A5-C4FD640C792B}"/>
              </a:ext>
            </a:extLst>
          </p:cNvPr>
          <p:cNvSpPr/>
          <p:nvPr/>
        </p:nvSpPr>
        <p:spPr>
          <a:xfrm>
            <a:off x="345848" y="3058369"/>
            <a:ext cx="6480000" cy="21544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Satisfacción alta con diversos aspectos vitales. Evolución 2019-2023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345847" y="6155631"/>
            <a:ext cx="6480000" cy="360602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P69_75. ¿Cuál dirías que es tu nivel de satisfacción con relación a los siguientes aspectos de tu vida personal? Categorías recodificadas:, SATISFACCIÓN ALTA: valores 7-10 en escala 0-10.  Datos en %. Base = 1.200 personas.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5350AAD-DE4F-4176-9E65-CB7788D2747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5847" y="3429000"/>
          <a:ext cx="648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CD56C3E-E551-4E59-B90F-EABB1199169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65848" y="2400411"/>
          <a:ext cx="234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Google Shape;477;p27">
            <a:extLst>
              <a:ext uri="{FF2B5EF4-FFF2-40B4-BE49-F238E27FC236}">
                <a16:creationId xmlns:a16="http://schemas.microsoft.com/office/drawing/2014/main" id="{A22773A4-0699-4BA3-810D-B9DB05B4FD82}"/>
              </a:ext>
            </a:extLst>
          </p:cNvPr>
          <p:cNvSpPr txBox="1">
            <a:spLocks/>
          </p:cNvSpPr>
          <p:nvPr/>
        </p:nvSpPr>
        <p:spPr>
          <a:xfrm>
            <a:off x="6825848" y="1298283"/>
            <a:ext cx="2196000" cy="2877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Felicidad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Pese a ese descenso, más de la </a:t>
            </a:r>
            <a:r>
              <a:rPr lang="es-ES" sz="1200" b="1" kern="0" dirty="0">
                <a:solidFill>
                  <a:schemeClr val="tx1"/>
                </a:solidFill>
              </a:rPr>
              <a:t>mitad de jóvenes declara sentir un nivel alto de felicidad </a:t>
            </a:r>
            <a:r>
              <a:rPr lang="es-ES" sz="1200" kern="0" dirty="0">
                <a:solidFill>
                  <a:schemeClr val="tx1"/>
                </a:solidFill>
              </a:rPr>
              <a:t>(51,3%). Solamente 1 de cada 10 dice que su felicidad es baja.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Las chicas se sienten menos felices que los chicos.</a:t>
            </a:r>
          </a:p>
          <a:p>
            <a:pPr marL="139700" indent="0">
              <a:spcAft>
                <a:spcPts val="600"/>
              </a:spcAft>
              <a:buNone/>
            </a:pPr>
            <a:endParaRPr lang="es-ES" sz="1600" b="1" kern="0" dirty="0">
              <a:solidFill>
                <a:schemeClr val="bg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B47E6DD-02FE-4A2D-ADFE-010FDD30D5C0}"/>
              </a:ext>
            </a:extLst>
          </p:cNvPr>
          <p:cNvSpPr/>
          <p:nvPr/>
        </p:nvSpPr>
        <p:spPr>
          <a:xfrm>
            <a:off x="9165848" y="1969524"/>
            <a:ext cx="2700000" cy="430887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Nivel de felicidad. 2023.</a:t>
            </a:r>
          </a:p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Por género y edad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2D4332FD-3A38-48EB-AE09-ED09BC9BFD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75999" y="4175631"/>
          <a:ext cx="432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5539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543763" y="488297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/>
              <a:t>Bienestar emocional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345848" y="1284968"/>
            <a:ext cx="1151119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Sentimiento de soledad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Solamente el </a:t>
            </a:r>
            <a:r>
              <a:rPr lang="es-ES" sz="1200" b="1" kern="0" dirty="0">
                <a:solidFill>
                  <a:schemeClr val="tx1"/>
                </a:solidFill>
              </a:rPr>
              <a:t>14,8% de jóvenes afirma no haber sentido soledad</a:t>
            </a:r>
            <a:r>
              <a:rPr lang="es-ES" sz="1200" kern="0" dirty="0">
                <a:solidFill>
                  <a:schemeClr val="tx1"/>
                </a:solidFill>
              </a:rPr>
              <a:t> o aislamiento en el último año, y un </a:t>
            </a:r>
            <a:r>
              <a:rPr lang="es-ES" sz="1200" b="1" kern="0" dirty="0">
                <a:solidFill>
                  <a:schemeClr val="tx1"/>
                </a:solidFill>
              </a:rPr>
              <a:t>36,4% reconoce haber sentido soledad alguna vez</a:t>
            </a:r>
            <a:r>
              <a:rPr lang="es-ES" sz="1200" kern="0" dirty="0">
                <a:solidFill>
                  <a:schemeClr val="tx1"/>
                </a:solidFill>
              </a:rPr>
              <a:t>.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Resulta más grave la amplia proporción que lo ha experimentado </a:t>
            </a:r>
            <a:r>
              <a:rPr lang="es-ES" sz="1200" b="1" kern="0" dirty="0">
                <a:solidFill>
                  <a:schemeClr val="tx1"/>
                </a:solidFill>
              </a:rPr>
              <a:t>con cierta o mucha frecuencia</a:t>
            </a:r>
            <a:r>
              <a:rPr lang="es-ES" sz="1200" kern="0" dirty="0">
                <a:solidFill>
                  <a:schemeClr val="tx1"/>
                </a:solidFill>
              </a:rPr>
              <a:t>, que suma nada más y nada menos que el </a:t>
            </a:r>
            <a:r>
              <a:rPr lang="es-ES" sz="1200" b="1" kern="0" dirty="0">
                <a:solidFill>
                  <a:schemeClr val="tx1"/>
                </a:solidFill>
              </a:rPr>
              <a:t>45,3%</a:t>
            </a:r>
            <a:r>
              <a:rPr lang="es-ES" sz="1200" kern="0" dirty="0">
                <a:solidFill>
                  <a:schemeClr val="tx1"/>
                </a:solidFill>
              </a:rPr>
              <a:t>.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Por género, vemos que las </a:t>
            </a:r>
            <a:r>
              <a:rPr lang="es-ES" sz="1200" b="1" kern="0" dirty="0">
                <a:solidFill>
                  <a:schemeClr val="tx1"/>
                </a:solidFill>
              </a:rPr>
              <a:t>chicas tienden más a sentir soledad</a:t>
            </a:r>
            <a:r>
              <a:rPr lang="es-ES" sz="1200" kern="0" dirty="0">
                <a:solidFill>
                  <a:schemeClr val="tx1"/>
                </a:solidFill>
              </a:rPr>
              <a:t>, pues la mitad de ellas (49,3%) afirma haberse sentido sola con frecuencia (cierta + mucha + continuamente).</a:t>
            </a:r>
          </a:p>
          <a:p>
            <a:pPr marL="139700" indent="0">
              <a:spcAft>
                <a:spcPts val="600"/>
              </a:spcAft>
              <a:buNone/>
            </a:pPr>
            <a:endParaRPr lang="es-ES" sz="16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57E687-6B84-4CAC-82A5-C4FD640C792B}"/>
              </a:ext>
            </a:extLst>
          </p:cNvPr>
          <p:cNvSpPr/>
          <p:nvPr/>
        </p:nvSpPr>
        <p:spPr>
          <a:xfrm>
            <a:off x="345848" y="3068755"/>
            <a:ext cx="5761038" cy="215444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Frecuencia de sentimiento de soledad. 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345848" y="6155631"/>
            <a:ext cx="5750152" cy="360602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P80. Durante los últimos 12 meses, ¿en qué medida has sentido soledad o aislamiento social? No se muestran los "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“. Datos en %. Base = 1.200 personas.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EC74F2F-3A07-4B3C-A603-4D5E6731F4DC}"/>
              </a:ext>
            </a:extLst>
          </p:cNvPr>
          <p:cNvSpPr/>
          <p:nvPr/>
        </p:nvSpPr>
        <p:spPr>
          <a:xfrm>
            <a:off x="6106886" y="2853312"/>
            <a:ext cx="5761038" cy="430887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Frecuencia de sentimiento de soledad. 2023. Por género y edad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16A0634-0A9B-46B3-93FD-85AB3366A0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57039" y="3413033"/>
          <a:ext cx="4994732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47">
                  <a:extLst>
                    <a:ext uri="{9D8B030D-6E8A-4147-A177-3AD203B41FA5}">
                      <a16:colId xmlns:a16="http://schemas.microsoft.com/office/drawing/2014/main" val="3294684131"/>
                    </a:ext>
                  </a:extLst>
                </a:gridCol>
                <a:gridCol w="2982685">
                  <a:extLst>
                    <a:ext uri="{9D8B030D-6E8A-4147-A177-3AD203B41FA5}">
                      <a16:colId xmlns:a16="http://schemas.microsoft.com/office/drawing/2014/main" val="39676926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GÉNERO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EDAD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67005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6878A3-5580-4A62-8679-CF23D3CAD87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4963" y="3429000"/>
          <a:ext cx="54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D95D1D6-06E1-40D6-B22B-4E6A087B64D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54405" y="3773033"/>
          <a:ext cx="54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7E87C2BA-F8D7-4360-8E9F-29D9551543AB}"/>
              </a:ext>
            </a:extLst>
          </p:cNvPr>
          <p:cNvSpPr/>
          <p:nvPr/>
        </p:nvSpPr>
        <p:spPr>
          <a:xfrm>
            <a:off x="6106886" y="6292431"/>
            <a:ext cx="5040000" cy="360602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recodificadas: Nunca (1); Alguna vez (2); Con cierta frecuencia (3) + Con mucha frecuencia (4) + Continuamente (5). </a:t>
            </a:r>
          </a:p>
        </p:txBody>
      </p:sp>
    </p:spTree>
    <p:extLst>
      <p:ext uri="{BB962C8B-B14F-4D97-AF65-F5344CB8AC3E}">
        <p14:creationId xmlns:p14="http://schemas.microsoft.com/office/powerpoint/2010/main" val="242602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554648" y="417674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Salud mental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345848" y="1284968"/>
            <a:ext cx="1151119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Problemas de salud mental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Los datos no son positivos. Solamente el </a:t>
            </a:r>
            <a:r>
              <a:rPr lang="es-ES" sz="1200" b="1" kern="0" dirty="0">
                <a:solidFill>
                  <a:schemeClr val="tx1"/>
                </a:solidFill>
              </a:rPr>
              <a:t>36,6% afirma no haber experimentado ningún problema de salud mental </a:t>
            </a:r>
            <a:r>
              <a:rPr lang="es-ES" sz="1200" kern="0" dirty="0">
                <a:solidFill>
                  <a:schemeClr val="tx1"/>
                </a:solidFill>
              </a:rPr>
              <a:t>en el último año.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Descienden con respecto al 2021 los chicos y chicas que “nunca” han experimentado tales perturbaciones psicológicas en los últimos meses y se incrementan quienes afirman experimentar problemas con alta frecuencia.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El 59,3% de jóvenes reconoce haber tenido algún tipo de problema de salud mental en el último año. 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Las chicas muestran una mayor tendencia a sufrir malestares de salud mental.</a:t>
            </a:r>
          </a:p>
          <a:p>
            <a:pPr marL="139700" indent="0">
              <a:spcAft>
                <a:spcPts val="600"/>
              </a:spcAft>
              <a:buNone/>
            </a:pPr>
            <a:endParaRPr lang="es-ES" sz="16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57E687-6B84-4CAC-82A5-C4FD640C792B}"/>
              </a:ext>
            </a:extLst>
          </p:cNvPr>
          <p:cNvSpPr/>
          <p:nvPr/>
        </p:nvSpPr>
        <p:spPr>
          <a:xfrm>
            <a:off x="345848" y="2853312"/>
            <a:ext cx="5761038" cy="430887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Frecuencia de problemas psicológicos, psiquiátricos o de salud mental en los últimos 12 meses. Evolución 2017-2023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345848" y="6155631"/>
            <a:ext cx="5750152" cy="360602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P56. En los últimos 12 meses, ¿has tenido o has creído tener alguna vez un problema psicológico, psiquiátrico o de salud mental? No se muestran los "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“. Datos en %. Base = 1.200 personas.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EC74F2F-3A07-4B3C-A603-4D5E6731F4DC}"/>
              </a:ext>
            </a:extLst>
          </p:cNvPr>
          <p:cNvSpPr/>
          <p:nvPr/>
        </p:nvSpPr>
        <p:spPr>
          <a:xfrm>
            <a:off x="6106886" y="2853312"/>
            <a:ext cx="5761038" cy="430887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Frecuencia de problemas psicológicos, psiquiátricos o de salud mental en los últimos 12 meses. 2023. Por género y edad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16A0634-0A9B-46B3-93FD-85AB3366A0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57039" y="3413033"/>
          <a:ext cx="4994732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47">
                  <a:extLst>
                    <a:ext uri="{9D8B030D-6E8A-4147-A177-3AD203B41FA5}">
                      <a16:colId xmlns:a16="http://schemas.microsoft.com/office/drawing/2014/main" val="3294684131"/>
                    </a:ext>
                  </a:extLst>
                </a:gridCol>
                <a:gridCol w="2982685">
                  <a:extLst>
                    <a:ext uri="{9D8B030D-6E8A-4147-A177-3AD203B41FA5}">
                      <a16:colId xmlns:a16="http://schemas.microsoft.com/office/drawing/2014/main" val="39676926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GÉNERO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EDAD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67005"/>
                  </a:ext>
                </a:extLst>
              </a:tr>
            </a:tbl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F62F376D-C3EA-464A-98B9-D50A39808F09}"/>
              </a:ext>
            </a:extLst>
          </p:cNvPr>
          <p:cNvSpPr/>
          <p:nvPr/>
        </p:nvSpPr>
        <p:spPr>
          <a:xfrm>
            <a:off x="6096000" y="6295215"/>
            <a:ext cx="5040000" cy="360602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 recodificadas: Nunca (1); Una sola vez (2); De vez en cuando (3); Con frecuencia (4) + Continuamente (5).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BFA8958-7028-4E49-8DAB-4A415F55E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141827"/>
              </p:ext>
            </p:extLst>
          </p:nvPr>
        </p:nvGraphicFramePr>
        <p:xfrm>
          <a:off x="6254405" y="3773033"/>
          <a:ext cx="54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5B8FDB7-5D24-4A77-B1C9-84BDF3922C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93922"/>
              </p:ext>
            </p:extLst>
          </p:nvPr>
        </p:nvGraphicFramePr>
        <p:xfrm>
          <a:off x="345848" y="3429000"/>
          <a:ext cx="54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925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578794" y="527766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Salud mental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471257" y="1745591"/>
            <a:ext cx="3600000" cy="496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Problemas de salud mental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Los síntomas o problemas de salud mental más habituales durante 2023 son: “cansancio, falta de energía” (46,2%), “sensación de estar triste o decaído” (44,2%), “problemas para concentrarse” (44,9%), “miedo ante el futuro” (42,7%) o “poco interés por hacer las cosas” (40,7%).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Pese a lo inicialmente grave de los datos, </a:t>
            </a:r>
            <a:r>
              <a:rPr lang="es-ES" sz="1200" b="1" kern="0" dirty="0">
                <a:solidFill>
                  <a:schemeClr val="tx1"/>
                </a:solidFill>
              </a:rPr>
              <a:t>la situación con respecto a los trastornos que se han experimentado ha mejorado </a:t>
            </a:r>
            <a:r>
              <a:rPr lang="es-ES" sz="1200" kern="0" dirty="0">
                <a:solidFill>
                  <a:schemeClr val="tx1"/>
                </a:solidFill>
              </a:rPr>
              <a:t>bastante desde el año 2021, </a:t>
            </a:r>
            <a:r>
              <a:rPr lang="es-ES" sz="1200" b="1" kern="0" dirty="0">
                <a:solidFill>
                  <a:schemeClr val="tx1"/>
                </a:solidFill>
              </a:rPr>
              <a:t>al menos en lo referido a los experimentados con alta intensidad</a:t>
            </a:r>
            <a:r>
              <a:rPr lang="es-ES" sz="1200" kern="0" dirty="0">
                <a:solidFill>
                  <a:schemeClr val="tx1"/>
                </a:solidFill>
              </a:rPr>
              <a:t>, </a:t>
            </a:r>
            <a:r>
              <a:rPr lang="es-ES" sz="1200" b="1" kern="0" dirty="0">
                <a:solidFill>
                  <a:schemeClr val="tx1"/>
                </a:solidFill>
              </a:rPr>
              <a:t>excepto en el caso de la ansiedad que sigue en aumento</a:t>
            </a:r>
            <a:endParaRPr lang="es-ES" sz="1200" kern="0" dirty="0">
              <a:solidFill>
                <a:schemeClr val="tx1"/>
              </a:solidFill>
            </a:endParaRPr>
          </a:p>
          <a:p>
            <a:pPr marL="139700" indent="0">
              <a:spcAft>
                <a:spcPts val="600"/>
              </a:spcAft>
              <a:buNone/>
            </a:pPr>
            <a:endParaRPr lang="es-ES" sz="1200" kern="0" dirty="0">
              <a:solidFill>
                <a:schemeClr val="tx1"/>
              </a:solidFill>
            </a:endParaRPr>
          </a:p>
          <a:p>
            <a:pPr marL="139700" indent="0">
              <a:spcAft>
                <a:spcPts val="600"/>
              </a:spcAft>
              <a:buNone/>
            </a:pPr>
            <a:endParaRPr lang="es-ES" sz="1600" b="1" kern="0" dirty="0">
              <a:solidFill>
                <a:schemeClr val="bg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4297038" y="6249748"/>
            <a:ext cx="6838962" cy="360602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P56. En los últimos 12 meses, ¿has tenido o has creído tener alguna vez un problema psicológico, psiquiátrico o de salud mental? No se muestran los "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“. Escala agrupada (7-10), siempre/casi siempre. Datos en %. Base = 1.200 personas.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19BB1EC-F16B-4622-AE64-3A467D276D7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97038" y="1584147"/>
          <a:ext cx="756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41FF3428-9CC0-44B5-8DFB-3A7214C94872}"/>
              </a:ext>
            </a:extLst>
          </p:cNvPr>
          <p:cNvSpPr/>
          <p:nvPr/>
        </p:nvSpPr>
        <p:spPr>
          <a:xfrm>
            <a:off x="4071257" y="1237944"/>
            <a:ext cx="7785781" cy="430887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Síntomas o problemas experimentados en los últimos 12 meses (siempre/casi siempre). Evolución 2021-2023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2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>
            <a:spLocks noGrp="1"/>
          </p:cNvSpPr>
          <p:nvPr>
            <p:ph type="title" idx="2"/>
          </p:nvPr>
        </p:nvSpPr>
        <p:spPr>
          <a:xfrm>
            <a:off x="418997" y="501637"/>
            <a:ext cx="10382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Salud mental</a:t>
            </a:r>
            <a:endParaRPr dirty="0"/>
          </a:p>
        </p:txBody>
      </p:sp>
      <p:sp>
        <p:nvSpPr>
          <p:cNvPr id="8" name="Google Shape;477;p27"/>
          <p:cNvSpPr txBox="1">
            <a:spLocks/>
          </p:cNvSpPr>
          <p:nvPr/>
        </p:nvSpPr>
        <p:spPr>
          <a:xfrm>
            <a:off x="345848" y="1284968"/>
            <a:ext cx="1151119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None/>
            </a:pPr>
            <a:r>
              <a:rPr lang="es-ES" sz="1600" b="1" kern="0" dirty="0">
                <a:solidFill>
                  <a:schemeClr val="bg1"/>
                </a:solidFill>
              </a:rPr>
              <a:t>Ayuda profesional para tratar problemas de salud mental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Del total de chicos y chicas que declaran haber sufrido trastornos en este año (59,3%) , 1 de cada 3 (37,5%) declara no haber buscado ayuda para su problema.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s-ES" sz="1200" kern="0" dirty="0">
                <a:solidFill>
                  <a:schemeClr val="tx1"/>
                </a:solidFill>
              </a:rPr>
              <a:t>Desde 2021, </a:t>
            </a:r>
            <a:r>
              <a:rPr lang="es-ES" sz="1200" b="1" kern="0" dirty="0">
                <a:solidFill>
                  <a:schemeClr val="tx1"/>
                </a:solidFill>
              </a:rPr>
              <a:t>se reduce la proporción de jóvenes que no recurren a ayuda profesional para tratar sus problemas de salud mental </a:t>
            </a:r>
            <a:r>
              <a:rPr lang="es-ES" sz="1200" kern="0" dirty="0">
                <a:solidFill>
                  <a:schemeClr val="tx1"/>
                </a:solidFill>
              </a:rPr>
              <a:t>(en 2021 el 49% no acudía a profesionales).</a:t>
            </a:r>
          </a:p>
          <a:p>
            <a:pPr marL="139700" indent="0">
              <a:spcAft>
                <a:spcPts val="600"/>
              </a:spcAft>
              <a:buNone/>
            </a:pPr>
            <a:endParaRPr lang="es-ES" sz="1600" b="1" kern="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57E687-6B84-4CAC-82A5-C4FD640C792B}"/>
              </a:ext>
            </a:extLst>
          </p:cNvPr>
          <p:cNvSpPr/>
          <p:nvPr/>
        </p:nvSpPr>
        <p:spPr>
          <a:xfrm>
            <a:off x="345848" y="2853312"/>
            <a:ext cx="5761038" cy="430887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Búsqueda de ayuda profesional por problemas de salud mental. Evolución 2017-2023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5AFEF-B499-495D-A2C2-519F5F357F4B}"/>
              </a:ext>
            </a:extLst>
          </p:cNvPr>
          <p:cNvSpPr/>
          <p:nvPr/>
        </p:nvSpPr>
        <p:spPr>
          <a:xfrm>
            <a:off x="345848" y="6155631"/>
            <a:ext cx="5750152" cy="360602"/>
          </a:xfrm>
          <a:prstGeom prst="rect">
            <a:avLst/>
          </a:prstGeom>
        </p:spPr>
        <p:txBody>
          <a:bodyPr wrap="square" lIns="72000" tIns="0" rIns="72000" bIns="72000" anchor="b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P56. En los últimos 12 meses, ¿has tenido o has creído tener alguna vez un problema psicológico, psiquiátrico o de salud mental? No se muestran los "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900" i="1" dirty="0" err="1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s-ES" sz="900" i="1" dirty="0">
                <a:solidFill>
                  <a:srgbClr val="777777"/>
                </a:solidFill>
                <a:latin typeface="Montserrat Thin" panose="000003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“. Datos en %. Base = 1.200 personas.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EC74F2F-3A07-4B3C-A603-4D5E6731F4DC}"/>
              </a:ext>
            </a:extLst>
          </p:cNvPr>
          <p:cNvSpPr/>
          <p:nvPr/>
        </p:nvSpPr>
        <p:spPr>
          <a:xfrm>
            <a:off x="6106886" y="2853312"/>
            <a:ext cx="5761038" cy="430887"/>
          </a:xfrm>
          <a:prstGeom prst="rect">
            <a:avLst/>
          </a:prstGeom>
        </p:spPr>
        <p:txBody>
          <a:bodyPr wrap="square" lIns="72000" tIns="0" rIns="72000" bIns="0" anchor="b" anchorCtr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Búsqueda de ayuda profesional por problemas de salud mental. 2023. Por género y edad (%)</a:t>
            </a:r>
            <a:endParaRPr lang="es-E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16A0634-0A9B-46B3-93FD-85AB3366A0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57039" y="3413033"/>
          <a:ext cx="4994732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47">
                  <a:extLst>
                    <a:ext uri="{9D8B030D-6E8A-4147-A177-3AD203B41FA5}">
                      <a16:colId xmlns:a16="http://schemas.microsoft.com/office/drawing/2014/main" val="3294684131"/>
                    </a:ext>
                  </a:extLst>
                </a:gridCol>
                <a:gridCol w="2982685">
                  <a:extLst>
                    <a:ext uri="{9D8B030D-6E8A-4147-A177-3AD203B41FA5}">
                      <a16:colId xmlns:a16="http://schemas.microsoft.com/office/drawing/2014/main" val="396769266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GÉNERO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777777"/>
                          </a:solidFill>
                        </a:rPr>
                        <a:t>EDAD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67005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B2EAF0F-3059-455D-9527-39B52B7E8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624531"/>
              </p:ext>
            </p:extLst>
          </p:nvPr>
        </p:nvGraphicFramePr>
        <p:xfrm>
          <a:off x="345848" y="3413033"/>
          <a:ext cx="54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1B8A6F-4B57-4C87-9356-3EC4D2646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942228"/>
              </p:ext>
            </p:extLst>
          </p:nvPr>
        </p:nvGraphicFramePr>
        <p:xfrm>
          <a:off x="6254405" y="3773033"/>
          <a:ext cx="54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1239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D TEMA">
  <a:themeElements>
    <a:clrScheme name="PALETA FAD2">
      <a:dk1>
        <a:srgbClr val="3C3C3C"/>
      </a:dk1>
      <a:lt1>
        <a:srgbClr val="00A3FF"/>
      </a:lt1>
      <a:dk2>
        <a:srgbClr val="FFFFFF"/>
      </a:dk2>
      <a:lt2>
        <a:srgbClr val="D8D8D8"/>
      </a:lt2>
      <a:accent1>
        <a:srgbClr val="00A3FF"/>
      </a:accent1>
      <a:accent2>
        <a:srgbClr val="6CFED1"/>
      </a:accent2>
      <a:accent3>
        <a:srgbClr val="47DEEB"/>
      </a:accent3>
      <a:accent4>
        <a:srgbClr val="F3EA61"/>
      </a:accent4>
      <a:accent5>
        <a:srgbClr val="133159"/>
      </a:accent5>
      <a:accent6>
        <a:srgbClr val="22092E"/>
      </a:accent6>
      <a:hlink>
        <a:srgbClr val="00517F"/>
      </a:hlink>
      <a:folHlink>
        <a:srgbClr val="0E80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2386</Words>
  <Application>Microsoft Office PowerPoint</Application>
  <PresentationFormat>Panorámica</PresentationFormat>
  <Paragraphs>175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Montserrat ExtraBold</vt:lpstr>
      <vt:lpstr>Montserrat Light</vt:lpstr>
      <vt:lpstr>Montserrat Medium</vt:lpstr>
      <vt:lpstr>Montserrat Thin</vt:lpstr>
      <vt:lpstr>Times New Roman</vt:lpstr>
      <vt:lpstr>Tema de Office</vt:lpstr>
      <vt:lpstr>FAD TEMA</vt:lpstr>
      <vt:lpstr>Presentación de PowerPoint</vt:lpstr>
      <vt:lpstr>Objetivos y metodología</vt:lpstr>
      <vt:lpstr>Percepción de la salud</vt:lpstr>
      <vt:lpstr>Percepción de la salud</vt:lpstr>
      <vt:lpstr>Bienestar emocional</vt:lpstr>
      <vt:lpstr>Bienestar emocional</vt:lpstr>
      <vt:lpstr>Salud mental</vt:lpstr>
      <vt:lpstr>Salud mental</vt:lpstr>
      <vt:lpstr>Salud mental</vt:lpstr>
      <vt:lpstr>Salud mental</vt:lpstr>
      <vt:lpstr>Salud mental</vt:lpstr>
      <vt:lpstr>Riesgos</vt:lpstr>
      <vt:lpstr>Riesgos</vt:lpstr>
      <vt:lpstr>Riesgos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Barómetro de Juventud y Salud 2023</dc:title>
  <dc:creator>Stribor</dc:creator>
  <cp:lastModifiedBy>ALVAREZ MERLO, ARANCHA</cp:lastModifiedBy>
  <cp:revision>93</cp:revision>
  <dcterms:created xsi:type="dcterms:W3CDTF">2023-05-31T11:17:27Z</dcterms:created>
  <dcterms:modified xsi:type="dcterms:W3CDTF">2024-04-05T09:10:47Z</dcterms:modified>
</cp:coreProperties>
</file>