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5" r:id="rId2"/>
    <p:sldId id="346" r:id="rId3"/>
    <p:sldId id="342" r:id="rId4"/>
    <p:sldId id="344" r:id="rId5"/>
    <p:sldId id="343" r:id="rId6"/>
    <p:sldId id="345" r:id="rId7"/>
    <p:sldId id="348" r:id="rId8"/>
    <p:sldId id="349" r:id="rId9"/>
    <p:sldId id="351" r:id="rId10"/>
    <p:sldId id="350" r:id="rId11"/>
    <p:sldId id="352" r:id="rId12"/>
    <p:sldId id="353" r:id="rId13"/>
    <p:sldId id="354" r:id="rId14"/>
    <p:sldId id="355" r:id="rId15"/>
    <p:sldId id="356" r:id="rId16"/>
    <p:sldId id="357" r:id="rId17"/>
    <p:sldId id="366" r:id="rId18"/>
    <p:sldId id="358" r:id="rId19"/>
    <p:sldId id="359" r:id="rId20"/>
    <p:sldId id="360" r:id="rId21"/>
    <p:sldId id="361" r:id="rId22"/>
    <p:sldId id="362" r:id="rId23"/>
    <p:sldId id="363" r:id="rId24"/>
    <p:sldId id="364" r:id="rId25"/>
    <p:sldId id="365" r:id="rId26"/>
    <p:sldId id="367" r:id="rId27"/>
    <p:sldId id="369" r:id="rId28"/>
    <p:sldId id="370" r:id="rId29"/>
    <p:sldId id="372" r:id="rId30"/>
    <p:sldId id="373" r:id="rId31"/>
    <p:sldId id="374" r:id="rId32"/>
    <p:sldId id="375" r:id="rId33"/>
    <p:sldId id="376" r:id="rId34"/>
    <p:sldId id="377" r:id="rId35"/>
    <p:sldId id="378" r:id="rId3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60" autoAdjust="0"/>
    <p:restoredTop sz="94660"/>
  </p:normalViewPr>
  <p:slideViewPr>
    <p:cSldViewPr>
      <p:cViewPr varScale="1">
        <p:scale>
          <a:sx n="109" d="100"/>
          <a:sy n="109" d="100"/>
        </p:scale>
        <p:origin x="14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8CFFF21F-428D-45FA-B061-ADB2722A99EC}" type="slidenum">
              <a:rPr lang="es-ES" smtClean="0"/>
              <a:pPr/>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8CFFF21F-428D-45FA-B061-ADB2722A99E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FFF21F-428D-45FA-B061-ADB2722A99EC}" type="slidenum">
              <a:rPr lang="es-ES" smtClean="0"/>
              <a:pPr/>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A90EED1-416C-4054-9913-2A97A05649A5}" type="datetimeFigureOut">
              <a:rPr lang="es-ES" smtClean="0"/>
              <a:pPr/>
              <a:t>15/12/2021</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8CFFF21F-428D-45FA-B061-ADB2722A99EC}" type="slidenum">
              <a:rPr lang="es-ES" smtClean="0"/>
              <a:pPr/>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A90EED1-416C-4054-9913-2A97A05649A5}" type="datetimeFigureOut">
              <a:rPr lang="es-ES" smtClean="0"/>
              <a:pPr/>
              <a:t>15/12/2021</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CFFF21F-428D-45FA-B061-ADB2722A99E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Subtítulo"/>
          <p:cNvSpPr>
            <a:spLocks noGrp="1"/>
          </p:cNvSpPr>
          <p:nvPr>
            <p:ph type="subTitle" idx="1"/>
          </p:nvPr>
        </p:nvSpPr>
        <p:spPr/>
        <p:txBody>
          <a:bodyPr>
            <a:normAutofit/>
          </a:bodyPr>
          <a:lstStyle/>
          <a:p>
            <a:r>
              <a:rPr lang="es-ES" sz="2400" dirty="0" smtClean="0">
                <a:latin typeface="+mj-lt"/>
              </a:rPr>
              <a:t>SERVICIO DE ORIENTACION JURIDICA </a:t>
            </a:r>
          </a:p>
          <a:p>
            <a:r>
              <a:rPr lang="es-ES" sz="2400" dirty="0" smtClean="0">
                <a:latin typeface="+mj-lt"/>
              </a:rPr>
              <a:t>DIRECCION GENERAL DE IGUALDAD</a:t>
            </a:r>
          </a:p>
          <a:p>
            <a:r>
              <a:rPr lang="es-ES" sz="2400" dirty="0" smtClean="0">
                <a:latin typeface="+mj-lt"/>
              </a:rPr>
              <a:t>14 de diciembre 2021</a:t>
            </a:r>
            <a:endParaRPr lang="es-ES" sz="2400" dirty="0">
              <a:latin typeface="+mj-lt"/>
            </a:endParaRPr>
          </a:p>
        </p:txBody>
      </p:sp>
      <p:sp>
        <p:nvSpPr>
          <p:cNvPr id="9" name="8 Título"/>
          <p:cNvSpPr>
            <a:spLocks noGrp="1"/>
          </p:cNvSpPr>
          <p:nvPr>
            <p:ph type="ctrTitle"/>
          </p:nvPr>
        </p:nvSpPr>
        <p:spPr>
          <a:xfrm>
            <a:off x="251520" y="908720"/>
            <a:ext cx="8363272" cy="1995227"/>
          </a:xfrm>
        </p:spPr>
        <p:txBody>
          <a:bodyPr>
            <a:normAutofit/>
          </a:bodyPr>
          <a:lstStyle/>
          <a:p>
            <a:r>
              <a:rPr lang="es-ES" sz="2400" dirty="0" smtClean="0">
                <a:solidFill>
                  <a:schemeClr val="tx1"/>
                </a:solidFill>
              </a:rPr>
              <a:t/>
            </a:r>
            <a:br>
              <a:rPr lang="es-ES" sz="2400" dirty="0" smtClean="0">
                <a:solidFill>
                  <a:schemeClr val="tx1"/>
                </a:solidFill>
              </a:rPr>
            </a:br>
            <a:r>
              <a:rPr lang="es-ES" sz="2400" dirty="0">
                <a:solidFill>
                  <a:schemeClr val="tx1"/>
                </a:solidFill>
              </a:rPr>
              <a:t/>
            </a:r>
            <a:br>
              <a:rPr lang="es-ES" sz="2400" dirty="0">
                <a:solidFill>
                  <a:schemeClr val="tx1"/>
                </a:solidFill>
              </a:rPr>
            </a:br>
            <a:r>
              <a:rPr lang="es-ES" sz="2400" dirty="0" smtClean="0">
                <a:solidFill>
                  <a:schemeClr val="bg1"/>
                </a:solidFill>
                <a:latin typeface="Calibri" panose="020F0502020204030204" pitchFamily="34" charset="0"/>
              </a:rPr>
              <a:t>LEY </a:t>
            </a:r>
            <a:r>
              <a:rPr lang="es-ES" sz="2400" dirty="0">
                <a:solidFill>
                  <a:schemeClr val="bg1"/>
                </a:solidFill>
                <a:latin typeface="Calibri" panose="020F0502020204030204" pitchFamily="34" charset="0"/>
              </a:rPr>
              <a:t>8/2021, DE 2 DE JUNIO, POR LA QUE SE REFORMA LA LEGISLACIÓN CIVIL Y PROCESAL PARA EL APOYO A LAS PERSONAS CON DISCAPACIDAD EN EL EJERCICIO DE SU CAPACIDAD JURÍDICA.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fontScale="92500" lnSpcReduction="10000"/>
          </a:bodyPr>
          <a:lstStyle/>
          <a:p>
            <a:pPr marL="0" indent="0" algn="just">
              <a:buNone/>
            </a:pPr>
            <a:r>
              <a:rPr lang="es-ES" dirty="0"/>
              <a:t>Así mismo, la autoridad judicial podrá limitar o suspender los derechos previstos en los párrafos anteriores si se dieran circunstancias relevantes que así lo aconsejen o se incumplieran grave o reiteradamente los deberes impuestos por la resolución judicial</a:t>
            </a:r>
            <a:r>
              <a:rPr lang="es-ES" dirty="0" smtClean="0"/>
              <a:t>. </a:t>
            </a:r>
            <a:endParaRPr lang="es-ES" dirty="0"/>
          </a:p>
        </p:txBody>
      </p:sp>
    </p:spTree>
    <p:extLst>
      <p:ext uri="{BB962C8B-B14F-4D97-AF65-F5344CB8AC3E}">
        <p14:creationId xmlns:p14="http://schemas.microsoft.com/office/powerpoint/2010/main" val="2073943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endParaRPr lang="es-ES"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fontScale="85000" lnSpcReduction="20000"/>
          </a:bodyPr>
          <a:lstStyle/>
          <a:p>
            <a:pPr marL="0" indent="0" algn="just">
              <a:buNone/>
            </a:pPr>
            <a:r>
              <a:rPr lang="es-ES" b="1" dirty="0"/>
              <a:t>No procederá el establecimiento de un régimen de visita o estancia, y si existiera se suspenderá, respecto del progenitor que esté incurso en un proceso penal iniciado por atentar contra la vida, la integridad física, la libertad, la integridad moral o la libertad e indemnidad sexual del otro cónyuge o sus hijos. </a:t>
            </a:r>
          </a:p>
        </p:txBody>
      </p:sp>
    </p:spTree>
    <p:extLst>
      <p:ext uri="{BB962C8B-B14F-4D97-AF65-F5344CB8AC3E}">
        <p14:creationId xmlns:p14="http://schemas.microsoft.com/office/powerpoint/2010/main" val="293985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endParaRPr lang="es-ES"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a:bodyPr>
          <a:lstStyle/>
          <a:p>
            <a:pPr marL="0" indent="0" algn="just">
              <a:buNone/>
            </a:pPr>
            <a:r>
              <a:rPr lang="es-ES" dirty="0"/>
              <a:t>Tampoco procederá cuando la autoridad judicial advierta, de las alegaciones de las partes y las pruebas practicadas, la existencia de indicios fundados de violencia doméstica o de género. </a:t>
            </a:r>
            <a:endParaRPr lang="es-ES" b="1" dirty="0"/>
          </a:p>
        </p:txBody>
      </p:sp>
    </p:spTree>
    <p:extLst>
      <p:ext uri="{BB962C8B-B14F-4D97-AF65-F5344CB8AC3E}">
        <p14:creationId xmlns:p14="http://schemas.microsoft.com/office/powerpoint/2010/main" val="2780271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endParaRPr lang="es-ES"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fontScale="85000" lnSpcReduction="10000"/>
          </a:bodyPr>
          <a:lstStyle/>
          <a:p>
            <a:pPr marL="0" indent="0" algn="just">
              <a:buNone/>
            </a:pPr>
            <a:r>
              <a:rPr lang="es-ES" dirty="0"/>
              <a:t>No obstante, la autoridad judicial podrá establecer un régimen de visita, comunicación o estancia en resolución motivada en el interés superior del menor o en la voluntad, deseos y preferencias del mayor con discapacidad necesitado de apoyos y previa evaluación de la situación de la relación </a:t>
            </a:r>
            <a:r>
              <a:rPr lang="es-ES" dirty="0" err="1"/>
              <a:t>paternofilial</a:t>
            </a:r>
            <a:r>
              <a:rPr lang="es-ES" dirty="0"/>
              <a:t>. </a:t>
            </a:r>
            <a:endParaRPr lang="es-ES" b="1" dirty="0"/>
          </a:p>
        </p:txBody>
      </p:sp>
    </p:spTree>
    <p:extLst>
      <p:ext uri="{BB962C8B-B14F-4D97-AF65-F5344CB8AC3E}">
        <p14:creationId xmlns:p14="http://schemas.microsoft.com/office/powerpoint/2010/main" val="3867831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endParaRPr lang="es-ES"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fontScale="92500"/>
          </a:bodyPr>
          <a:lstStyle/>
          <a:p>
            <a:pPr marL="0" indent="0" algn="just">
              <a:buNone/>
            </a:pPr>
            <a:r>
              <a:rPr lang="es-ES" dirty="0"/>
              <a:t>No procederá en ningún caso el establecimiento de un régimen de visitas respecto del progenitor en situación de prisión, provisional o por sentencia firme, acordada en procedimiento penal por los delitos previstos en el párrafo anterior.</a:t>
            </a:r>
            <a:endParaRPr lang="es-ES" b="1" dirty="0"/>
          </a:p>
        </p:txBody>
      </p:sp>
    </p:spTree>
    <p:extLst>
      <p:ext uri="{BB962C8B-B14F-4D97-AF65-F5344CB8AC3E}">
        <p14:creationId xmlns:p14="http://schemas.microsoft.com/office/powerpoint/2010/main" val="282846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endParaRPr lang="es-ES"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fontScale="77500" lnSpcReduction="20000"/>
          </a:bodyPr>
          <a:lstStyle/>
          <a:p>
            <a:pPr marL="0" indent="0" algn="just">
              <a:buNone/>
            </a:pPr>
            <a:r>
              <a:rPr lang="es-ES" dirty="0"/>
              <a:t>Igualmente, la autoridad judicial podrá reconocer el derecho de comunicación y visita previsto en el apartado segundo del artículo 160, previa audiencia de los progenitores y de quien lo hubiera solicitado por su condición de hermano, abuelo, pariente o allegado del menor o del mayor con discapacidad que precise apoyo para tomar la decisión, que deberán prestar su consentimiento. </a:t>
            </a:r>
            <a:endParaRPr lang="es-ES" b="1" dirty="0"/>
          </a:p>
        </p:txBody>
      </p:sp>
    </p:spTree>
    <p:extLst>
      <p:ext uri="{BB962C8B-B14F-4D97-AF65-F5344CB8AC3E}">
        <p14:creationId xmlns:p14="http://schemas.microsoft.com/office/powerpoint/2010/main" val="3416543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endParaRPr lang="es-ES"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normAutofit/>
          </a:bodyPr>
          <a:lstStyle/>
          <a:p>
            <a:pPr marL="0" indent="0" algn="just">
              <a:buNone/>
            </a:pPr>
            <a:r>
              <a:rPr lang="es-ES" dirty="0"/>
              <a:t>La autoridad judicial resolverá teniendo siempre presente el interés del menor o la voluntad, deseos y preferencias del mayor con discapacidad.</a:t>
            </a:r>
            <a:endParaRPr lang="es-ES" b="1" dirty="0"/>
          </a:p>
        </p:txBody>
      </p:sp>
    </p:spTree>
    <p:extLst>
      <p:ext uri="{BB962C8B-B14F-4D97-AF65-F5344CB8AC3E}">
        <p14:creationId xmlns:p14="http://schemas.microsoft.com/office/powerpoint/2010/main" val="1902835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340769"/>
            <a:ext cx="5760640" cy="1938992"/>
          </a:xfrm>
          <a:prstGeom prst="rect">
            <a:avLst/>
          </a:prstGeom>
        </p:spPr>
        <p:txBody>
          <a:bodyPr wrap="square">
            <a:spAutoFit/>
          </a:bodyPr>
          <a:lstStyle/>
          <a:p>
            <a:pPr algn="just"/>
            <a:r>
              <a:rPr lang="es-ES" sz="2400" dirty="0" smtClean="0"/>
              <a:t>Esta modificación intensifica la asistencia y protección  de los menores dando así  cumplimiento a  las medidas 204 y 205 del eje </a:t>
            </a:r>
            <a:r>
              <a:rPr lang="es-ES" sz="2400" dirty="0"/>
              <a:t>4 </a:t>
            </a:r>
            <a:r>
              <a:rPr lang="es-ES" sz="2400" dirty="0" smtClean="0"/>
              <a:t>  del Pacto de Estado en materia de Violencia de Género.</a:t>
            </a:r>
            <a:endParaRPr lang="es-ES" sz="2400" dirty="0"/>
          </a:p>
        </p:txBody>
      </p:sp>
    </p:spTree>
    <p:extLst>
      <p:ext uri="{BB962C8B-B14F-4D97-AF65-F5344CB8AC3E}">
        <p14:creationId xmlns:p14="http://schemas.microsoft.com/office/powerpoint/2010/main" val="2447242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92500" lnSpcReduction="20000"/>
          </a:bodyPr>
          <a:lstStyle/>
          <a:p>
            <a:pPr marL="0" indent="0" algn="just">
              <a:buNone/>
            </a:pPr>
            <a:r>
              <a:rPr lang="es-ES" dirty="0"/>
              <a:t>La patria potestad se ejercerá conjuntamente por ambos progenitores o por uno solo con el consentimiento expreso o tácito del otro. Serán válidos los actos que realice uno de ellos conforme al uso social y a las circunstancias o en situaciones de urgente necesidad.</a:t>
            </a:r>
            <a:endParaRPr lang="es-ES" dirty="0" smtClean="0"/>
          </a:p>
        </p:txBody>
      </p:sp>
      <p:sp>
        <p:nvSpPr>
          <p:cNvPr id="6" name="Content Placeholder 5"/>
          <p:cNvSpPr>
            <a:spLocks noGrp="1"/>
          </p:cNvSpPr>
          <p:nvPr>
            <p:ph sz="half" idx="4"/>
          </p:nvPr>
        </p:nvSpPr>
        <p:spPr/>
        <p:txBody>
          <a:bodyPr>
            <a:normAutofit fontScale="92500" lnSpcReduction="20000"/>
          </a:bodyPr>
          <a:lstStyle/>
          <a:p>
            <a:pPr marL="0" indent="0" algn="just">
              <a:buNone/>
            </a:pPr>
            <a:r>
              <a:rPr lang="es-ES" dirty="0" smtClean="0"/>
              <a:t>La </a:t>
            </a:r>
            <a:r>
              <a:rPr lang="es-ES" dirty="0"/>
              <a:t>patria potestad se ejercerá conjuntamente por ambos progenitores o por uno solo con el consentimiento expreso o tácito del otro. Serán válidos los actos que realice uno de ellos conforme al uso social y a las circunstancias o en situaciones de urgente necesidad. </a:t>
            </a:r>
          </a:p>
        </p:txBody>
      </p:sp>
    </p:spTree>
    <p:extLst>
      <p:ext uri="{BB962C8B-B14F-4D97-AF65-F5344CB8AC3E}">
        <p14:creationId xmlns:p14="http://schemas.microsoft.com/office/powerpoint/2010/main" val="2245834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70000" lnSpcReduction="20000"/>
          </a:bodyPr>
          <a:lstStyle/>
          <a:p>
            <a:pPr marL="0" indent="0" algn="just">
              <a:buNone/>
            </a:pPr>
            <a:r>
              <a:rPr lang="es-ES" dirty="0">
                <a:solidFill>
                  <a:srgbClr val="FF0000"/>
                </a:solidFill>
              </a:rPr>
              <a:t>Dictada una sentencia condenatoria y mientras no se extinga la responsabilidad penal o iniciado un procedimiento penal contra uno de los progenitores por atentar contra la vida, la integridad física, la libertad, la integridad moral o la libertad e indemnidad sexual de los hijos o hijas comunes menores de edad, o por atentar contra el otro progenitor, bastará el consentimiento de éste para la atención y asistencia psicológica de los hijos e hijas menores de edad, debiendo el primero ser informado </a:t>
            </a:r>
            <a:r>
              <a:rPr lang="es-ES" dirty="0" smtClean="0">
                <a:solidFill>
                  <a:srgbClr val="FF0000"/>
                </a:solidFill>
              </a:rPr>
              <a:t>previamente. </a:t>
            </a:r>
            <a:r>
              <a:rPr lang="es-ES" dirty="0" smtClean="0"/>
              <a:t>(medida 207 pacto de estado)</a:t>
            </a:r>
          </a:p>
        </p:txBody>
      </p:sp>
      <p:sp>
        <p:nvSpPr>
          <p:cNvPr id="6" name="Content Placeholder 5"/>
          <p:cNvSpPr>
            <a:spLocks noGrp="1"/>
          </p:cNvSpPr>
          <p:nvPr>
            <p:ph sz="half" idx="4"/>
          </p:nvPr>
        </p:nvSpPr>
        <p:spPr/>
        <p:txBody>
          <a:bodyPr>
            <a:normAutofit fontScale="70000" lnSpcReduction="20000"/>
          </a:bodyPr>
          <a:lstStyle/>
          <a:p>
            <a:pPr marL="0" indent="0" algn="just">
              <a:buNone/>
            </a:pPr>
            <a:r>
              <a:rPr lang="es-ES" dirty="0"/>
              <a:t>Dictada una sentencia condenatoria y mientras no se extinga la responsabilidad penal o iniciado un procedimiento penal contra uno de los progenitores por atentar contra la vida, la integridad física, la libertad, la integridad moral o la libertad e indemnidad sexual de los hijos o hijas comunes menores de edad, o por atentar contra el otro progenitor, bastará el consentimiento de este para la atención y asistencia psicológica de los hijos e hijas menores de edad, debiendo el primero ser informado previamente. </a:t>
            </a:r>
          </a:p>
        </p:txBody>
      </p:sp>
    </p:spTree>
    <p:extLst>
      <p:ext uri="{BB962C8B-B14F-4D97-AF65-F5344CB8AC3E}">
        <p14:creationId xmlns:p14="http://schemas.microsoft.com/office/powerpoint/2010/main" val="2979538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467544" y="1268760"/>
            <a:ext cx="7772400" cy="4572000"/>
          </a:xfrm>
        </p:spPr>
        <p:txBody>
          <a:bodyPr/>
          <a:lstStyle/>
          <a:p>
            <a:pPr marL="0" indent="0">
              <a:buNone/>
            </a:pPr>
            <a:endParaRPr lang="es-ES" dirty="0" smtClean="0"/>
          </a:p>
          <a:p>
            <a:pPr marL="0" indent="0">
              <a:buNone/>
            </a:pPr>
            <a:endParaRPr lang="es-ES" dirty="0"/>
          </a:p>
          <a:p>
            <a:pPr marL="0" indent="0">
              <a:buNone/>
            </a:pPr>
            <a:r>
              <a:rPr lang="es-ES" dirty="0" smtClean="0"/>
              <a:t>Fecha </a:t>
            </a:r>
            <a:r>
              <a:rPr lang="es-ES" dirty="0"/>
              <a:t>de publicación: 3 de junio de 2021</a:t>
            </a:r>
            <a:r>
              <a:rPr lang="es-ES" dirty="0" smtClean="0"/>
              <a:t>.</a:t>
            </a:r>
          </a:p>
          <a:p>
            <a:pPr marL="0" indent="0">
              <a:buNone/>
            </a:pPr>
            <a:endParaRPr lang="es-ES" dirty="0"/>
          </a:p>
          <a:p>
            <a:pPr marL="0" indent="0">
              <a:buNone/>
            </a:pPr>
            <a:endParaRPr lang="es-ES" dirty="0"/>
          </a:p>
          <a:p>
            <a:pPr marL="0" indent="0">
              <a:buNone/>
            </a:pPr>
            <a:r>
              <a:rPr lang="es-ES" dirty="0"/>
              <a:t>Fecha de entrada en vigor: 3 de septiembre de 2021.</a:t>
            </a:r>
          </a:p>
          <a:p>
            <a:endParaRPr lang="es-ES" dirty="0"/>
          </a:p>
        </p:txBody>
      </p:sp>
    </p:spTree>
    <p:extLst>
      <p:ext uri="{BB962C8B-B14F-4D97-AF65-F5344CB8AC3E}">
        <p14:creationId xmlns:p14="http://schemas.microsoft.com/office/powerpoint/2010/main" val="1932688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a:bodyPr>
          <a:lstStyle/>
          <a:p>
            <a:pPr marL="0" indent="0" algn="just">
              <a:buNone/>
            </a:pPr>
            <a:r>
              <a:rPr lang="es-ES" dirty="0"/>
              <a:t>Si la asistencia hubiera de prestarse a los hijos e hijas mayores de dieciséis años se precisará en todo caso el consentimiento expreso de éstos.</a:t>
            </a:r>
            <a:endParaRPr lang="es-ES" dirty="0" smtClean="0"/>
          </a:p>
        </p:txBody>
      </p:sp>
      <p:sp>
        <p:nvSpPr>
          <p:cNvPr id="6" name="Content Placeholder 5"/>
          <p:cNvSpPr>
            <a:spLocks noGrp="1"/>
          </p:cNvSpPr>
          <p:nvPr>
            <p:ph sz="half" idx="4"/>
          </p:nvPr>
        </p:nvSpPr>
        <p:spPr/>
        <p:txBody>
          <a:bodyPr>
            <a:normAutofit fontScale="85000" lnSpcReduction="10000"/>
          </a:bodyPr>
          <a:lstStyle/>
          <a:p>
            <a:pPr marL="0" indent="0" algn="just">
              <a:buNone/>
            </a:pPr>
            <a:r>
              <a:rPr lang="es-ES" b="1" u="sng" dirty="0"/>
              <a:t>Lo anterior será igualmente aplicable, aunque no se haya interpuesto denuncia previa, cuando la mujer esté recibiendo asistencia en un servicio especializado de violencia de género, siempre que medie informe emitido por dicho servicio que acredite dicha situación.</a:t>
            </a:r>
          </a:p>
        </p:txBody>
      </p:sp>
    </p:spTree>
    <p:extLst>
      <p:ext uri="{BB962C8B-B14F-4D97-AF65-F5344CB8AC3E}">
        <p14:creationId xmlns:p14="http://schemas.microsoft.com/office/powerpoint/2010/main" val="2979538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lnSpcReduction="10000"/>
          </a:bodyPr>
          <a:lstStyle/>
          <a:p>
            <a:pPr marL="0" indent="0" algn="just">
              <a:buNone/>
            </a:pPr>
            <a:r>
              <a:rPr lang="es-ES" dirty="0"/>
              <a:t>En caso de desacuerdo, cualquiera de los dos podrá acudir al Juez, quien, después de oír a ambos y al hijo si tuviera suficiente madurez y, en todo caso, si fuera mayor de doce años, atribuirá la facultad de decidir al padre o a la madre. </a:t>
            </a:r>
            <a:endParaRPr lang="es-ES" dirty="0" smtClean="0"/>
          </a:p>
        </p:txBody>
      </p:sp>
      <p:sp>
        <p:nvSpPr>
          <p:cNvPr id="6" name="Content Placeholder 5"/>
          <p:cNvSpPr>
            <a:spLocks noGrp="1"/>
          </p:cNvSpPr>
          <p:nvPr>
            <p:ph sz="half" idx="4"/>
          </p:nvPr>
        </p:nvSpPr>
        <p:spPr/>
        <p:txBody>
          <a:bodyPr>
            <a:normAutofit/>
          </a:bodyPr>
          <a:lstStyle/>
          <a:p>
            <a:pPr marL="0" indent="0" algn="just">
              <a:buNone/>
            </a:pPr>
            <a:r>
              <a:rPr lang="es-ES" dirty="0"/>
              <a:t>Si la asistencia hubiera de prestarse a los hijos e hijas mayores de dieciséis años se precisará en todo caso el consentimiento expreso de estos. </a:t>
            </a:r>
          </a:p>
        </p:txBody>
      </p:sp>
    </p:spTree>
    <p:extLst>
      <p:ext uri="{BB962C8B-B14F-4D97-AF65-F5344CB8AC3E}">
        <p14:creationId xmlns:p14="http://schemas.microsoft.com/office/powerpoint/2010/main" val="2979538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85000" lnSpcReduction="20000"/>
          </a:bodyPr>
          <a:lstStyle/>
          <a:p>
            <a:pPr marL="0" indent="0" algn="just">
              <a:buNone/>
            </a:pPr>
            <a:r>
              <a:rPr lang="es-ES" dirty="0"/>
              <a:t>Si los desacuerdos fueran reiterados o concurriera cualquier otra causa que entorpezca gravemente el ejercicio de la patria potestad, podrá atribuirla total o parcialmente a uno de los padres o distribuir entre ellos sus funciones. Esta medida tendrá vigencia durante el plazo que se fije, que no podrá nunca exceder de dos años. </a:t>
            </a:r>
          </a:p>
          <a:p>
            <a:pPr marL="0" indent="0" algn="just">
              <a:buNone/>
            </a:pPr>
            <a:endParaRPr lang="es-ES" dirty="0" smtClean="0"/>
          </a:p>
        </p:txBody>
      </p:sp>
      <p:sp>
        <p:nvSpPr>
          <p:cNvPr id="6" name="Content Placeholder 5"/>
          <p:cNvSpPr>
            <a:spLocks noGrp="1"/>
          </p:cNvSpPr>
          <p:nvPr>
            <p:ph sz="half" idx="4"/>
          </p:nvPr>
        </p:nvSpPr>
        <p:spPr/>
        <p:txBody>
          <a:bodyPr>
            <a:normAutofit fontScale="92500" lnSpcReduction="20000"/>
          </a:bodyPr>
          <a:lstStyle/>
          <a:p>
            <a:pPr marL="0" indent="0">
              <a:buNone/>
            </a:pPr>
            <a:r>
              <a:rPr lang="es-ES" dirty="0"/>
              <a:t>En caso de desacuerdo en el ejercicio de la patria potestad, cualquiera de los dos podrá acudir a la autoridad judicial, quien, después de oír a ambos y al hijo si tuviera suficiente madurez y, en todo caso, si fuera mayor de doce años, atribuirá la facultad de decidir a uno de los dos progenitores. </a:t>
            </a:r>
          </a:p>
        </p:txBody>
      </p:sp>
    </p:spTree>
    <p:extLst>
      <p:ext uri="{BB962C8B-B14F-4D97-AF65-F5344CB8AC3E}">
        <p14:creationId xmlns:p14="http://schemas.microsoft.com/office/powerpoint/2010/main" val="1001326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a:bodyPr>
          <a:lstStyle/>
          <a:p>
            <a:pPr marL="0" indent="0" algn="just">
              <a:buNone/>
            </a:pPr>
            <a:r>
              <a:rPr lang="es-ES" dirty="0"/>
              <a:t>En los supuestos de los párrafos anteriores, respecto de terceros de buena fe, se presumirá que cada uno de los progenitores actúa en el ejercicio ordinario de la patria potestad con el consentimiento del otro. </a:t>
            </a:r>
            <a:endParaRPr lang="es-ES" dirty="0" smtClean="0"/>
          </a:p>
        </p:txBody>
      </p:sp>
      <p:sp>
        <p:nvSpPr>
          <p:cNvPr id="6" name="Content Placeholder 5"/>
          <p:cNvSpPr>
            <a:spLocks noGrp="1"/>
          </p:cNvSpPr>
          <p:nvPr>
            <p:ph sz="half" idx="4"/>
          </p:nvPr>
        </p:nvSpPr>
        <p:spPr/>
        <p:txBody>
          <a:bodyPr>
            <a:normAutofit fontScale="85000" lnSpcReduction="20000"/>
          </a:bodyPr>
          <a:lstStyle/>
          <a:p>
            <a:pPr marL="0" indent="0">
              <a:buNone/>
            </a:pPr>
            <a:r>
              <a:rPr lang="es-ES" dirty="0"/>
              <a:t>Si los desacuerdos fueran reiterados o concurriera cualquier otra causa que entorpezca gravemente el ejercicio de la patria potestad, podrá atribuirla total o parcialmente a uno de los progenitores o distribuir entre ellos sus funciones. Esta medida tendrá vigencia durante el plazo que se fije, que no podrá nunca exceder de dos años. </a:t>
            </a:r>
          </a:p>
        </p:txBody>
      </p:sp>
    </p:spTree>
    <p:extLst>
      <p:ext uri="{BB962C8B-B14F-4D97-AF65-F5344CB8AC3E}">
        <p14:creationId xmlns:p14="http://schemas.microsoft.com/office/powerpoint/2010/main" val="4006475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85000" lnSpcReduction="10000"/>
          </a:bodyPr>
          <a:lstStyle/>
          <a:p>
            <a:pPr marL="0" indent="0" algn="just">
              <a:buNone/>
            </a:pPr>
            <a:endParaRPr lang="es-ES" dirty="0" smtClean="0"/>
          </a:p>
          <a:p>
            <a:pPr marL="0" indent="0" algn="just">
              <a:buNone/>
            </a:pPr>
            <a:r>
              <a:rPr lang="es-ES" dirty="0"/>
              <a:t>En defecto o por ausencia, incapacidad o imposibilidad de uno de los padres, la patria potestad será ejercida exclusivamente por el otro.</a:t>
            </a:r>
          </a:p>
          <a:p>
            <a:pPr marL="0" indent="0" algn="just">
              <a:buNone/>
            </a:pPr>
            <a:endParaRPr lang="es-ES" dirty="0" smtClean="0"/>
          </a:p>
          <a:p>
            <a:pPr marL="0" indent="0" algn="just">
              <a:buNone/>
            </a:pPr>
            <a:r>
              <a:rPr lang="es-ES" dirty="0" smtClean="0"/>
              <a:t>Si </a:t>
            </a:r>
            <a:r>
              <a:rPr lang="es-ES" dirty="0"/>
              <a:t>los padres viven separados, la patria potestad se ejercerá por aquel con quien el hijo conviva. </a:t>
            </a:r>
            <a:endParaRPr lang="es-ES" dirty="0" smtClean="0"/>
          </a:p>
        </p:txBody>
      </p:sp>
      <p:sp>
        <p:nvSpPr>
          <p:cNvPr id="6" name="Content Placeholder 5"/>
          <p:cNvSpPr>
            <a:spLocks noGrp="1"/>
          </p:cNvSpPr>
          <p:nvPr>
            <p:ph sz="half" idx="4"/>
          </p:nvPr>
        </p:nvSpPr>
        <p:spPr/>
        <p:txBody>
          <a:bodyPr>
            <a:normAutofit fontScale="85000" lnSpcReduction="20000"/>
          </a:bodyPr>
          <a:lstStyle/>
          <a:p>
            <a:pPr marL="0" indent="0">
              <a:buNone/>
            </a:pPr>
            <a:r>
              <a:rPr lang="es-ES" dirty="0"/>
              <a:t>En los supuestos de los párrafos anteriores, respecto de terceros de buena fe, se presumirá que cada uno de los progenitores actúa en el ejercicio ordinario de la patria potestad con el consentimiento del otro. </a:t>
            </a:r>
            <a:endParaRPr lang="es-ES" dirty="0" smtClean="0"/>
          </a:p>
          <a:p>
            <a:pPr marL="0" indent="0">
              <a:buNone/>
            </a:pPr>
            <a:r>
              <a:rPr lang="es-ES" dirty="0"/>
              <a:t>En defecto o por ausencia o imposibilidad de uno de los progenitores, la patria potestad será ejercida exclusivamente por el otro.</a:t>
            </a:r>
          </a:p>
        </p:txBody>
      </p:sp>
    </p:spTree>
    <p:extLst>
      <p:ext uri="{BB962C8B-B14F-4D97-AF65-F5344CB8AC3E}">
        <p14:creationId xmlns:p14="http://schemas.microsoft.com/office/powerpoint/2010/main" val="1278593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a:t>
            </a:r>
            <a:r>
              <a:rPr lang="es-ES" b="1" u="sng" dirty="0" smtClean="0"/>
              <a:t>156</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92500" lnSpcReduction="10000"/>
          </a:bodyPr>
          <a:lstStyle/>
          <a:p>
            <a:pPr marL="0" indent="0" algn="just">
              <a:buNone/>
            </a:pPr>
            <a:r>
              <a:rPr lang="es-ES" dirty="0"/>
              <a:t>Sin embargo, el Juez, a solicitud fundada del otro progenitor, podrá, en interés del hijo, atribuir al solicitante la patria potestad para que la ejerza conjuntamente con el otro progenitor o distribuir entre el padre y la madre las funciones inherentes a su ejercicio. </a:t>
            </a:r>
          </a:p>
          <a:p>
            <a:pPr marL="0" indent="0" algn="just">
              <a:buNone/>
            </a:pPr>
            <a:endParaRPr lang="es-ES" dirty="0" smtClean="0"/>
          </a:p>
        </p:txBody>
      </p:sp>
      <p:sp>
        <p:nvSpPr>
          <p:cNvPr id="6" name="Content Placeholder 5"/>
          <p:cNvSpPr>
            <a:spLocks noGrp="1"/>
          </p:cNvSpPr>
          <p:nvPr>
            <p:ph sz="half" idx="4"/>
          </p:nvPr>
        </p:nvSpPr>
        <p:spPr/>
        <p:txBody>
          <a:bodyPr>
            <a:normAutofit fontScale="85000" lnSpcReduction="20000"/>
          </a:bodyPr>
          <a:lstStyle/>
          <a:p>
            <a:pPr marL="0" indent="0">
              <a:buNone/>
            </a:pPr>
            <a:r>
              <a:rPr lang="es-ES" dirty="0" smtClean="0"/>
              <a:t>Si </a:t>
            </a:r>
            <a:r>
              <a:rPr lang="es-ES" dirty="0"/>
              <a:t>los progenitores viven separados, la patria potestad se ejercerá por aquel con quien el hijo conviva. Sin embargo, la autoridad judicial, a solicitud fundada del otro progenitor, podrá, en interés del hijo, atribuir al solicitante la patria potestad para que la ejerza conjuntamente con el otro progenitor o distribuir entre ambos las funciones inherentes a su ejercicio.</a:t>
            </a:r>
          </a:p>
        </p:txBody>
      </p:sp>
    </p:spTree>
    <p:extLst>
      <p:ext uri="{BB962C8B-B14F-4D97-AF65-F5344CB8AC3E}">
        <p14:creationId xmlns:p14="http://schemas.microsoft.com/office/powerpoint/2010/main" val="1278593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340769"/>
            <a:ext cx="5760640" cy="3046988"/>
          </a:xfrm>
          <a:prstGeom prst="rect">
            <a:avLst/>
          </a:prstGeom>
        </p:spPr>
        <p:txBody>
          <a:bodyPr wrap="square">
            <a:spAutoFit/>
          </a:bodyPr>
          <a:lstStyle/>
          <a:p>
            <a:pPr algn="just"/>
            <a:r>
              <a:rPr lang="es-ES" sz="2400" dirty="0" smtClean="0"/>
              <a:t>La nueva redacción dada a este artículo sigue el espíritu de la última reforma operada por el Real decreto Ley de 9/2018 de 3 de agosto de Medidas Urgentes para el desarrollo del Pacto de Estado en materia de Violencia de Género</a:t>
            </a:r>
            <a:r>
              <a:rPr lang="es-ES" sz="2400" dirty="0" smtClean="0"/>
              <a:t>, </a:t>
            </a:r>
            <a:r>
              <a:rPr lang="es-ES" sz="2400" dirty="0" smtClean="0"/>
              <a:t>donde ya se modifico </a:t>
            </a:r>
            <a:r>
              <a:rPr lang="es-ES" sz="2400" dirty="0"/>
              <a:t>este </a:t>
            </a:r>
            <a:r>
              <a:rPr lang="es-ES" sz="2400" dirty="0" smtClean="0"/>
              <a:t>articulo incorporando la medida 207 del eje 4 del </a:t>
            </a:r>
            <a:r>
              <a:rPr lang="es-ES" sz="2400" dirty="0"/>
              <a:t>P</a:t>
            </a:r>
            <a:r>
              <a:rPr lang="es-ES" sz="2400" dirty="0" smtClean="0"/>
              <a:t>acto de Estado.</a:t>
            </a:r>
            <a:endParaRPr lang="es-ES" sz="2400" dirty="0"/>
          </a:p>
        </p:txBody>
      </p:sp>
    </p:spTree>
    <p:extLst>
      <p:ext uri="{BB962C8B-B14F-4D97-AF65-F5344CB8AC3E}">
        <p14:creationId xmlns:p14="http://schemas.microsoft.com/office/powerpoint/2010/main" val="4048375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340769"/>
            <a:ext cx="5760640" cy="5262979"/>
          </a:xfrm>
          <a:prstGeom prst="rect">
            <a:avLst/>
          </a:prstGeom>
        </p:spPr>
        <p:txBody>
          <a:bodyPr wrap="square">
            <a:spAutoFit/>
          </a:bodyPr>
          <a:lstStyle/>
          <a:p>
            <a:pPr algn="just"/>
            <a:r>
              <a:rPr lang="es-ES" sz="2400" dirty="0" smtClean="0">
                <a:solidFill>
                  <a:srgbClr val="FF0000"/>
                </a:solidFill>
              </a:rPr>
              <a:t>Medida 207:</a:t>
            </a:r>
          </a:p>
          <a:p>
            <a:pPr algn="just"/>
            <a:r>
              <a:rPr lang="es-ES" sz="2400" dirty="0" smtClean="0"/>
              <a:t>“Desvincular </a:t>
            </a:r>
            <a:r>
              <a:rPr lang="es-ES" sz="2400" dirty="0"/>
              <a:t>la intervención psicológica con menores expuestos a violencia de género del ejercicio de la patria potestad; en consecuencia, modificar el artículo 156 del Código Civil para que la atención y asistencia psicológica quede fuera del catálogo de actos que requieren una decisión común en el ejercicio de la patria potestad, cuando exista sentencia firme o hubiera una causa penal en curso por malos tratos o abusos sexuales</a:t>
            </a:r>
            <a:r>
              <a:rPr lang="es-ES" sz="2400" dirty="0" smtClean="0"/>
              <a:t>.”</a:t>
            </a:r>
          </a:p>
          <a:p>
            <a:pPr algn="just"/>
            <a:endParaRPr lang="es-ES" sz="2400" dirty="0"/>
          </a:p>
          <a:p>
            <a:pPr algn="just"/>
            <a:endParaRPr lang="es-ES" sz="2400" dirty="0"/>
          </a:p>
        </p:txBody>
      </p:sp>
    </p:spTree>
    <p:extLst>
      <p:ext uri="{BB962C8B-B14F-4D97-AF65-F5344CB8AC3E}">
        <p14:creationId xmlns:p14="http://schemas.microsoft.com/office/powerpoint/2010/main" val="4082153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340769"/>
            <a:ext cx="5760640" cy="4154984"/>
          </a:xfrm>
          <a:prstGeom prst="rect">
            <a:avLst/>
          </a:prstGeom>
        </p:spPr>
        <p:txBody>
          <a:bodyPr wrap="square">
            <a:spAutoFit/>
          </a:bodyPr>
          <a:lstStyle/>
          <a:p>
            <a:pPr algn="just"/>
            <a:endParaRPr lang="es-ES" sz="2400" dirty="0" smtClean="0"/>
          </a:p>
          <a:p>
            <a:pPr algn="just"/>
            <a:r>
              <a:rPr lang="es-ES" sz="2400" dirty="0" smtClean="0"/>
              <a:t>Como pasamos a ver , al amparo de este real decreto no solo se modifico el artículo 156  en su disposición final segunda sino que en su único artículo modifica el articulo 20 ,23 y 27 de la ley Orgánica 1/2004 de 28 de diciembre </a:t>
            </a:r>
            <a:r>
              <a:rPr lang="es-ES" sz="2400" dirty="0"/>
              <a:t>de Medidas de Protección Integral contra la Violencia de Género</a:t>
            </a:r>
            <a:r>
              <a:rPr lang="es-ES" sz="2400" dirty="0" smtClean="0"/>
              <a:t>.</a:t>
            </a:r>
          </a:p>
          <a:p>
            <a:pPr algn="just"/>
            <a:endParaRPr lang="es-ES" sz="2400" dirty="0"/>
          </a:p>
          <a:p>
            <a:pPr algn="just"/>
            <a:endParaRPr lang="es-ES" sz="2400" dirty="0"/>
          </a:p>
        </p:txBody>
      </p:sp>
    </p:spTree>
    <p:extLst>
      <p:ext uri="{BB962C8B-B14F-4D97-AF65-F5344CB8AC3E}">
        <p14:creationId xmlns:p14="http://schemas.microsoft.com/office/powerpoint/2010/main" val="2853113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6001643"/>
          </a:xfrm>
          <a:prstGeom prst="rect">
            <a:avLst/>
          </a:prstGeom>
        </p:spPr>
        <p:txBody>
          <a:bodyPr wrap="square">
            <a:spAutoFit/>
          </a:bodyPr>
          <a:lstStyle/>
          <a:p>
            <a:pPr algn="just"/>
            <a:endParaRPr lang="es-ES" sz="2400" dirty="0" smtClean="0"/>
          </a:p>
          <a:p>
            <a:pPr algn="just"/>
            <a:r>
              <a:rPr lang="es-ES" sz="2400" b="1" dirty="0"/>
              <a:t>Artículo 23. Acreditación de las situaciones de violencia de </a:t>
            </a:r>
            <a:r>
              <a:rPr lang="es-ES" sz="2400" b="1" dirty="0" smtClean="0"/>
              <a:t>género.</a:t>
            </a:r>
          </a:p>
          <a:p>
            <a:pPr algn="just"/>
            <a:r>
              <a:rPr lang="es-ES" sz="2400" dirty="0" smtClean="0"/>
              <a:t>Las </a:t>
            </a:r>
            <a:r>
              <a:rPr lang="es-ES" sz="2400" dirty="0"/>
              <a:t>situaciones de violencia de género que dan lugar al reconocimiento de los derechos regulados en este capítulo se acreditarán mediante una sentencia condenatoria por un delito de violencia de género, una orden de protección o cualquier otra resolución judicial que acuerde una medida cautelar a favor de la víctima, o bien por el informe del Ministerio Fiscal que indique la existencia de indicios de que la demandante es víctima de violencia de género.</a:t>
            </a:r>
            <a:endParaRPr lang="es-ES" sz="2400" dirty="0" smtClean="0"/>
          </a:p>
          <a:p>
            <a:pPr algn="just"/>
            <a:endParaRPr lang="es-ES" sz="2400" dirty="0"/>
          </a:p>
        </p:txBody>
      </p:sp>
    </p:spTree>
    <p:extLst>
      <p:ext uri="{BB962C8B-B14F-4D97-AF65-F5344CB8AC3E}">
        <p14:creationId xmlns:p14="http://schemas.microsoft.com/office/powerpoint/2010/main" val="6596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827584" y="1196752"/>
            <a:ext cx="7772400" cy="4572000"/>
          </a:xfrm>
        </p:spPr>
        <p:txBody>
          <a:bodyPr>
            <a:normAutofit/>
          </a:bodyPr>
          <a:lstStyle/>
          <a:p>
            <a:pPr marL="0" indent="0" algn="just">
              <a:buNone/>
            </a:pPr>
            <a:endParaRPr lang="es-ES" dirty="0" smtClean="0"/>
          </a:p>
          <a:p>
            <a:pPr marL="0" indent="0" algn="just">
              <a:buNone/>
            </a:pPr>
            <a:r>
              <a:rPr lang="es-ES" dirty="0" smtClean="0"/>
              <a:t>Se </a:t>
            </a:r>
            <a:r>
              <a:rPr lang="es-ES" dirty="0"/>
              <a:t>aprueba una nueva Ley de discapacidad inspirada en el respeto a la dignidad de la persona, en la tutela de sus derechos fundamentales, y en el respeto a la libre voluntad de la persona con discapacidad. Se sustituye el sistema de incapacitación vigente por el establecimiento de medidas de apoyo que puedan necesitar las personas con discapacidad para el ejercicio de su capacidad jurídica en condiciones de igualdad respecto a los demás </a:t>
            </a:r>
            <a:r>
              <a:rPr lang="es-ES" dirty="0" smtClean="0"/>
              <a:t>sujetos</a:t>
            </a:r>
          </a:p>
        </p:txBody>
      </p:sp>
    </p:spTree>
    <p:extLst>
      <p:ext uri="{BB962C8B-B14F-4D97-AF65-F5344CB8AC3E}">
        <p14:creationId xmlns:p14="http://schemas.microsoft.com/office/powerpoint/2010/main" val="634783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5632311"/>
          </a:xfrm>
          <a:prstGeom prst="rect">
            <a:avLst/>
          </a:prstGeom>
        </p:spPr>
        <p:txBody>
          <a:bodyPr wrap="square">
            <a:spAutoFit/>
          </a:bodyPr>
          <a:lstStyle/>
          <a:p>
            <a:pPr algn="just"/>
            <a:endParaRPr lang="es-ES" sz="2400" dirty="0" smtClean="0"/>
          </a:p>
          <a:p>
            <a:pPr algn="just"/>
            <a:r>
              <a:rPr lang="es-ES" sz="2400" b="1" dirty="0"/>
              <a:t>Artículo 23. Acreditación de las situaciones de violencia de </a:t>
            </a:r>
            <a:r>
              <a:rPr lang="es-ES" sz="2400" b="1" dirty="0" smtClean="0"/>
              <a:t>género.</a:t>
            </a:r>
          </a:p>
          <a:p>
            <a:pPr algn="just"/>
            <a:r>
              <a:rPr lang="es-ES" sz="2400" dirty="0"/>
              <a:t>También podrán acreditarse las situaciones de violencia de género mediante informe de los servicios sociales, de los servicios especializados, o de los servicios de acogida destinados a víctimas de violencia de género de la Administración Pública competente; o por cualquier otro título, siempre que ello esté previsto en las disposiciones normativas de carácter sectorial que regulen el acceso a cada uno de los derechos y recursos.</a:t>
            </a:r>
            <a:endParaRPr lang="es-ES" sz="2400" b="1" dirty="0"/>
          </a:p>
          <a:p>
            <a:pPr algn="just"/>
            <a:endParaRPr lang="es-ES" sz="2400" dirty="0"/>
          </a:p>
        </p:txBody>
      </p:sp>
    </p:spTree>
    <p:extLst>
      <p:ext uri="{BB962C8B-B14F-4D97-AF65-F5344CB8AC3E}">
        <p14:creationId xmlns:p14="http://schemas.microsoft.com/office/powerpoint/2010/main" val="1965850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4524315"/>
          </a:xfrm>
          <a:prstGeom prst="rect">
            <a:avLst/>
          </a:prstGeom>
        </p:spPr>
        <p:txBody>
          <a:bodyPr wrap="square">
            <a:spAutoFit/>
          </a:bodyPr>
          <a:lstStyle/>
          <a:p>
            <a:pPr algn="just"/>
            <a:endParaRPr lang="es-ES" sz="2400" dirty="0" smtClean="0"/>
          </a:p>
          <a:p>
            <a:pPr algn="just"/>
            <a:r>
              <a:rPr lang="es-ES" sz="2400" b="1" dirty="0"/>
              <a:t>Artículo 23. Acreditación de las situaciones de violencia de </a:t>
            </a:r>
            <a:r>
              <a:rPr lang="es-ES" sz="2400" b="1" dirty="0" smtClean="0"/>
              <a:t>género.</a:t>
            </a:r>
          </a:p>
          <a:p>
            <a:pPr algn="just"/>
            <a:endParaRPr lang="es-ES" sz="2400" dirty="0" smtClean="0"/>
          </a:p>
          <a:p>
            <a:pPr algn="just"/>
            <a:r>
              <a:rPr lang="es-ES" sz="2400" dirty="0"/>
              <a:t>El Gobierno y las Comunidades Autónomas, en el marco de la Conferencia Sectorial de Igualdad, diseñaran, de común acuerdo, los procedimientos básicos que permitan poner en marcha los sistemas de acreditación de las situaciones de violencia de género</a:t>
            </a:r>
            <a:r>
              <a:rPr lang="es-ES" sz="2400" dirty="0" smtClean="0"/>
              <a:t>.</a:t>
            </a:r>
            <a:endParaRPr lang="es-ES" sz="2400" dirty="0"/>
          </a:p>
          <a:p>
            <a:pPr algn="just"/>
            <a:endParaRPr lang="es-ES" sz="2400" dirty="0"/>
          </a:p>
        </p:txBody>
      </p:sp>
    </p:spTree>
    <p:extLst>
      <p:ext uri="{BB962C8B-B14F-4D97-AF65-F5344CB8AC3E}">
        <p14:creationId xmlns:p14="http://schemas.microsoft.com/office/powerpoint/2010/main" val="2342589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4893647"/>
          </a:xfrm>
          <a:prstGeom prst="rect">
            <a:avLst/>
          </a:prstGeom>
        </p:spPr>
        <p:txBody>
          <a:bodyPr wrap="square">
            <a:spAutoFit/>
          </a:bodyPr>
          <a:lstStyle/>
          <a:p>
            <a:pPr algn="just"/>
            <a:endParaRPr lang="es-ES" sz="2400" dirty="0" smtClean="0"/>
          </a:p>
          <a:p>
            <a:pPr algn="just"/>
            <a:r>
              <a:rPr lang="es-ES" sz="2400" dirty="0" smtClean="0"/>
              <a:t>Esta acreditación, competencia de las CC.AA, y diseñada en el marco de la Conferencia Sectorial de Igualdad es la que  no solo permite acreditar a las </a:t>
            </a:r>
            <a:r>
              <a:rPr lang="es-ES" sz="2400" dirty="0"/>
              <a:t>víctimas de violencia de género por los servicios </a:t>
            </a:r>
            <a:r>
              <a:rPr lang="es-ES" sz="2400" dirty="0" smtClean="0"/>
              <a:t>especializados, sino que también permitirá </a:t>
            </a:r>
            <a:r>
              <a:rPr lang="es-ES" sz="2400" dirty="0"/>
              <a:t>eximir del consentimiento del progenitor maltratador para la atención y asistencia psicológica de los hijos e hijas menores de edad, </a:t>
            </a:r>
            <a:r>
              <a:rPr lang="es-ES" sz="2400" dirty="0" smtClean="0"/>
              <a:t>según la nueva </a:t>
            </a:r>
            <a:r>
              <a:rPr lang="es-ES" sz="2400" dirty="0"/>
              <a:t>redacción </a:t>
            </a:r>
            <a:r>
              <a:rPr lang="es-ES" sz="2400" dirty="0" smtClean="0"/>
              <a:t>del </a:t>
            </a:r>
            <a:r>
              <a:rPr lang="es-ES" sz="2400" b="1" dirty="0"/>
              <a:t>artículo 156 del Código Civil</a:t>
            </a:r>
            <a:r>
              <a:rPr lang="es-ES" sz="2400" dirty="0"/>
              <a:t> </a:t>
            </a:r>
            <a:r>
              <a:rPr lang="es-ES" sz="2400" dirty="0" smtClean="0"/>
              <a:t>.</a:t>
            </a:r>
            <a:endParaRPr lang="es-ES" sz="2400" dirty="0"/>
          </a:p>
          <a:p>
            <a:pPr algn="just"/>
            <a:endParaRPr lang="es-ES" sz="2400" dirty="0"/>
          </a:p>
        </p:txBody>
      </p:sp>
    </p:spTree>
    <p:extLst>
      <p:ext uri="{BB962C8B-B14F-4D97-AF65-F5344CB8AC3E}">
        <p14:creationId xmlns:p14="http://schemas.microsoft.com/office/powerpoint/2010/main" val="1612954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4893647"/>
          </a:xfrm>
          <a:prstGeom prst="rect">
            <a:avLst/>
          </a:prstGeom>
        </p:spPr>
        <p:txBody>
          <a:bodyPr wrap="square">
            <a:spAutoFit/>
          </a:bodyPr>
          <a:lstStyle/>
          <a:p>
            <a:pPr algn="just"/>
            <a:endParaRPr lang="es-ES" sz="2400" dirty="0" smtClean="0"/>
          </a:p>
          <a:p>
            <a:pPr algn="just"/>
            <a:endParaRPr lang="es-ES" sz="2400" dirty="0"/>
          </a:p>
          <a:p>
            <a:pPr algn="just"/>
            <a:r>
              <a:rPr lang="es-ES" sz="2400" dirty="0"/>
              <a:t>Por tanto, </a:t>
            </a:r>
            <a:r>
              <a:rPr lang="es-ES" sz="2400" dirty="0" smtClean="0"/>
              <a:t>en </a:t>
            </a:r>
            <a:r>
              <a:rPr lang="es-ES" sz="2400" dirty="0"/>
              <a:t>este caso, la protección no se vincula a la necesidad de denuncia y proceso penal, sino que bastará con el “título habilitante” de los servicios especializados </a:t>
            </a:r>
            <a:r>
              <a:rPr lang="es-ES" sz="2400" b="1" u="sng" dirty="0"/>
              <a:t>conforme al artículo 23 </a:t>
            </a:r>
            <a:r>
              <a:rPr lang="es-ES" sz="2400" dirty="0"/>
              <a:t>de la Ley Orgánica 1/2004 para que la víctima de violencia pueda procurar asistencia y atención psicológica a las hijas e hijos comunes sin necesidad del consentimiento del agresor</a:t>
            </a:r>
          </a:p>
          <a:p>
            <a:pPr algn="just"/>
            <a:endParaRPr lang="es-ES" sz="2400" dirty="0"/>
          </a:p>
        </p:txBody>
      </p:sp>
    </p:spTree>
    <p:extLst>
      <p:ext uri="{BB962C8B-B14F-4D97-AF65-F5344CB8AC3E}">
        <p14:creationId xmlns:p14="http://schemas.microsoft.com/office/powerpoint/2010/main" val="545722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6001643"/>
          </a:xfrm>
          <a:prstGeom prst="rect">
            <a:avLst/>
          </a:prstGeom>
        </p:spPr>
        <p:txBody>
          <a:bodyPr wrap="square">
            <a:spAutoFit/>
          </a:bodyPr>
          <a:lstStyle/>
          <a:p>
            <a:pPr algn="just"/>
            <a:endParaRPr lang="es-ES" sz="2400" dirty="0" smtClean="0"/>
          </a:p>
          <a:p>
            <a:pPr algn="just"/>
            <a:endParaRPr lang="es-ES" sz="2400" dirty="0" smtClean="0"/>
          </a:p>
          <a:p>
            <a:pPr algn="just"/>
            <a:endParaRPr lang="es-ES" sz="2400" dirty="0"/>
          </a:p>
          <a:p>
            <a:pPr algn="just"/>
            <a:r>
              <a:rPr lang="es-ES" sz="2400" dirty="0" smtClean="0"/>
              <a:t>Esta </a:t>
            </a:r>
            <a:r>
              <a:rPr lang="es-ES" sz="2400" dirty="0"/>
              <a:t>modificación legislativa provoca necesariamente una adaptación </a:t>
            </a:r>
            <a:r>
              <a:rPr lang="es-ES" sz="2400" dirty="0" smtClean="0"/>
              <a:t>conforme al modelo que actualmente esta formalizado, con </a:t>
            </a:r>
            <a:r>
              <a:rPr lang="es-ES" sz="2400" dirty="0"/>
              <a:t>el fin de dar cumplimiento a la legislación vigente</a:t>
            </a:r>
            <a:r>
              <a:rPr lang="es-ES" sz="2400" dirty="0" smtClean="0"/>
              <a:t>.</a:t>
            </a:r>
          </a:p>
          <a:p>
            <a:pPr algn="just"/>
            <a:r>
              <a:rPr lang="es-ES" sz="2400" dirty="0" smtClean="0"/>
              <a:t>Y para ello la Dirección General de Igualdad en una comunicación a la </a:t>
            </a:r>
            <a:r>
              <a:rPr lang="es-ES" sz="2400" dirty="0"/>
              <a:t>Red de Atención Integral para la Violencia de </a:t>
            </a:r>
            <a:r>
              <a:rPr lang="es-ES" sz="2400" dirty="0" smtClean="0"/>
              <a:t>Género </a:t>
            </a:r>
            <a:r>
              <a:rPr lang="es-ES" sz="2400" dirty="0" err="1" smtClean="0"/>
              <a:t>dió</a:t>
            </a:r>
            <a:r>
              <a:rPr lang="es-ES" sz="2400" dirty="0" smtClean="0"/>
              <a:t> una nueva formulación para ser utilizada en su último párrafo.</a:t>
            </a:r>
            <a:endParaRPr lang="es-ES" sz="2400" dirty="0"/>
          </a:p>
          <a:p>
            <a:pPr algn="just"/>
            <a:endParaRPr lang="es-ES" sz="2400" dirty="0" smtClean="0"/>
          </a:p>
          <a:p>
            <a:pPr algn="just"/>
            <a:endParaRPr lang="es-ES" sz="2400" dirty="0" smtClean="0"/>
          </a:p>
          <a:p>
            <a:pPr algn="just"/>
            <a:endParaRPr lang="es-ES" sz="2400" dirty="0"/>
          </a:p>
        </p:txBody>
      </p:sp>
    </p:spTree>
    <p:extLst>
      <p:ext uri="{BB962C8B-B14F-4D97-AF65-F5344CB8AC3E}">
        <p14:creationId xmlns:p14="http://schemas.microsoft.com/office/powerpoint/2010/main" val="3870618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548680"/>
            <a:ext cx="5760640" cy="5262979"/>
          </a:xfrm>
          <a:prstGeom prst="rect">
            <a:avLst/>
          </a:prstGeom>
        </p:spPr>
        <p:txBody>
          <a:bodyPr wrap="square">
            <a:spAutoFit/>
          </a:bodyPr>
          <a:lstStyle/>
          <a:p>
            <a:pPr algn="just"/>
            <a:endParaRPr lang="es-ES" sz="2400" dirty="0" smtClean="0"/>
          </a:p>
          <a:p>
            <a:pPr algn="just"/>
            <a:endParaRPr lang="es-ES" sz="2400" dirty="0" smtClean="0"/>
          </a:p>
          <a:p>
            <a:pPr algn="just"/>
            <a:endParaRPr lang="es-ES" sz="2400" dirty="0"/>
          </a:p>
          <a:p>
            <a:pPr algn="just"/>
            <a:r>
              <a:rPr lang="es-ES" sz="2400" dirty="0"/>
              <a:t> </a:t>
            </a:r>
            <a:r>
              <a:rPr lang="es-ES" sz="2400" dirty="0" smtClean="0"/>
              <a:t>  “Y </a:t>
            </a:r>
            <a:r>
              <a:rPr lang="es-ES" sz="2400" dirty="0"/>
              <a:t>para que así conste, con el objeto de dar cumplimiento a lo establecido en el artículo 156 de Código Civil relativo a la atención y asistencia psicológica de los hijos e hijas menores de edad, se expide la presente acreditación, en el lugar y fecha indicados</a:t>
            </a:r>
            <a:r>
              <a:rPr lang="es-ES" sz="2400" dirty="0" smtClean="0"/>
              <a:t>.”</a:t>
            </a:r>
            <a:endParaRPr lang="es-ES" sz="2400" dirty="0"/>
          </a:p>
          <a:p>
            <a:pPr algn="just"/>
            <a:endParaRPr lang="es-ES" sz="2400" dirty="0"/>
          </a:p>
          <a:p>
            <a:pPr algn="just"/>
            <a:endParaRPr lang="es-ES" sz="2400" dirty="0" smtClean="0"/>
          </a:p>
          <a:p>
            <a:pPr algn="just"/>
            <a:r>
              <a:rPr lang="es-ES" sz="2400" dirty="0" smtClean="0"/>
              <a:t>        </a:t>
            </a:r>
          </a:p>
          <a:p>
            <a:pPr algn="just"/>
            <a:endParaRPr lang="es-ES" sz="2400" dirty="0"/>
          </a:p>
        </p:txBody>
      </p:sp>
    </p:spTree>
    <p:extLst>
      <p:ext uri="{BB962C8B-B14F-4D97-AF65-F5344CB8AC3E}">
        <p14:creationId xmlns:p14="http://schemas.microsoft.com/office/powerpoint/2010/main" val="140224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11560" y="1124744"/>
            <a:ext cx="7772400" cy="4572000"/>
          </a:xfrm>
        </p:spPr>
        <p:txBody>
          <a:bodyPr/>
          <a:lstStyle/>
          <a:p>
            <a:pPr marL="0" indent="0" algn="just">
              <a:buNone/>
            </a:pPr>
            <a:endParaRPr lang="es-ES" dirty="0" smtClean="0"/>
          </a:p>
          <a:p>
            <a:pPr marL="0" indent="0" algn="just">
              <a:buNone/>
            </a:pPr>
            <a:r>
              <a:rPr lang="es-ES" dirty="0" smtClean="0"/>
              <a:t>Se </a:t>
            </a:r>
            <a:r>
              <a:rPr lang="es-ES" dirty="0"/>
              <a:t>modifican los regímenes de protección de la persona con discapacidad y se enfatiza en su capacidad de </a:t>
            </a:r>
            <a:r>
              <a:rPr lang="es-ES" dirty="0" smtClean="0"/>
              <a:t>auto tutela, </a:t>
            </a:r>
            <a:r>
              <a:rPr lang="es-ES" dirty="0"/>
              <a:t>autorizando únicamente cuando sea estrictamente necesario, por la autoridad judicial competente, medidas de apoyo en régimen de guarda de hecho, curatela, o mediante la figura del defensor judicial.</a:t>
            </a:r>
          </a:p>
          <a:p>
            <a:pPr algn="just"/>
            <a:endParaRPr lang="es-ES" dirty="0"/>
          </a:p>
          <a:p>
            <a:endParaRPr lang="es-ES" dirty="0"/>
          </a:p>
        </p:txBody>
      </p:sp>
    </p:spTree>
    <p:extLst>
      <p:ext uri="{BB962C8B-B14F-4D97-AF65-F5344CB8AC3E}">
        <p14:creationId xmlns:p14="http://schemas.microsoft.com/office/powerpoint/2010/main" val="106734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899592" y="980728"/>
            <a:ext cx="7772400" cy="4572000"/>
          </a:xfrm>
        </p:spPr>
        <p:txBody>
          <a:bodyPr>
            <a:normAutofit fontScale="85000" lnSpcReduction="20000"/>
          </a:bodyPr>
          <a:lstStyle/>
          <a:p>
            <a:pPr marL="0" indent="0" algn="just">
              <a:buNone/>
            </a:pPr>
            <a:r>
              <a:rPr lang="es-ES" dirty="0"/>
              <a:t>Modificaciones que opera la Ley </a:t>
            </a:r>
            <a:r>
              <a:rPr lang="es-ES" dirty="0" smtClean="0"/>
              <a:t>8/2021 de </a:t>
            </a:r>
            <a:r>
              <a:rPr lang="es-ES" dirty="0"/>
              <a:t>2 de junio sobre diferentes normas: </a:t>
            </a:r>
            <a:endParaRPr lang="es-ES" dirty="0" smtClean="0"/>
          </a:p>
          <a:p>
            <a:pPr marL="0" indent="0" algn="just">
              <a:buNone/>
            </a:pPr>
            <a:endParaRPr lang="es-ES" dirty="0"/>
          </a:p>
          <a:p>
            <a:pPr marL="0" indent="0" algn="just">
              <a:buNone/>
            </a:pPr>
            <a:r>
              <a:rPr lang="es-ES" dirty="0" smtClean="0"/>
              <a:t>-  Ley </a:t>
            </a:r>
            <a:r>
              <a:rPr lang="es-ES" dirty="0"/>
              <a:t>del </a:t>
            </a:r>
            <a:r>
              <a:rPr lang="es-ES" dirty="0" smtClean="0"/>
              <a:t>Notariado</a:t>
            </a:r>
          </a:p>
          <a:p>
            <a:pPr marL="0" indent="0" algn="just">
              <a:buNone/>
            </a:pPr>
            <a:r>
              <a:rPr lang="es-ES" dirty="0" smtClean="0"/>
              <a:t> </a:t>
            </a:r>
            <a:r>
              <a:rPr lang="es-ES" dirty="0"/>
              <a:t>- Código </a:t>
            </a:r>
            <a:r>
              <a:rPr lang="es-ES" dirty="0" smtClean="0"/>
              <a:t>Civil</a:t>
            </a:r>
          </a:p>
          <a:p>
            <a:pPr marL="0" indent="0" algn="just">
              <a:buNone/>
            </a:pPr>
            <a:r>
              <a:rPr lang="es-ES" dirty="0" smtClean="0"/>
              <a:t> </a:t>
            </a:r>
            <a:r>
              <a:rPr lang="es-ES" dirty="0"/>
              <a:t>- Ley </a:t>
            </a:r>
            <a:r>
              <a:rPr lang="es-ES" dirty="0" smtClean="0"/>
              <a:t>Hipotecaria</a:t>
            </a:r>
          </a:p>
          <a:p>
            <a:pPr marL="0" indent="0" algn="just">
              <a:buNone/>
            </a:pPr>
            <a:r>
              <a:rPr lang="es-ES" dirty="0" smtClean="0"/>
              <a:t>- </a:t>
            </a:r>
            <a:r>
              <a:rPr lang="es-ES" dirty="0"/>
              <a:t>Ley de Enjuiciamiento </a:t>
            </a:r>
            <a:r>
              <a:rPr lang="es-ES" dirty="0" smtClean="0"/>
              <a:t>Civil</a:t>
            </a:r>
          </a:p>
          <a:p>
            <a:pPr marL="0" indent="0" algn="just">
              <a:buNone/>
            </a:pPr>
            <a:r>
              <a:rPr lang="es-ES" dirty="0" smtClean="0"/>
              <a:t> </a:t>
            </a:r>
            <a:r>
              <a:rPr lang="es-ES" dirty="0"/>
              <a:t>- Ley de protección patrimonial de las personas con </a:t>
            </a:r>
            <a:r>
              <a:rPr lang="es-ES" dirty="0" smtClean="0"/>
              <a:t>        discapacidad </a:t>
            </a:r>
          </a:p>
          <a:p>
            <a:pPr marL="0" indent="0" algn="just">
              <a:buNone/>
            </a:pPr>
            <a:r>
              <a:rPr lang="es-ES" dirty="0" smtClean="0"/>
              <a:t>-  Ley </a:t>
            </a:r>
            <a:r>
              <a:rPr lang="es-ES" dirty="0"/>
              <a:t>del Registro </a:t>
            </a:r>
            <a:r>
              <a:rPr lang="es-ES" dirty="0" smtClean="0"/>
              <a:t>Civil</a:t>
            </a:r>
          </a:p>
          <a:p>
            <a:pPr marL="0" indent="0" algn="just">
              <a:buNone/>
            </a:pPr>
            <a:r>
              <a:rPr lang="es-ES" dirty="0" smtClean="0"/>
              <a:t> </a:t>
            </a:r>
            <a:r>
              <a:rPr lang="es-ES" dirty="0"/>
              <a:t>- Ley de Jurisdicción </a:t>
            </a:r>
            <a:r>
              <a:rPr lang="es-ES" dirty="0" smtClean="0"/>
              <a:t>Voluntaria</a:t>
            </a:r>
          </a:p>
          <a:p>
            <a:pPr marL="0" indent="0" algn="just">
              <a:buNone/>
            </a:pPr>
            <a:r>
              <a:rPr lang="es-ES" dirty="0" smtClean="0"/>
              <a:t> </a:t>
            </a:r>
            <a:r>
              <a:rPr lang="es-ES" dirty="0"/>
              <a:t>- Código de </a:t>
            </a:r>
            <a:r>
              <a:rPr lang="es-ES" dirty="0" smtClean="0"/>
              <a:t>Comercio</a:t>
            </a:r>
          </a:p>
          <a:p>
            <a:pPr marL="0" indent="0" algn="just">
              <a:buNone/>
            </a:pPr>
            <a:r>
              <a:rPr lang="es-ES" dirty="0" smtClean="0"/>
              <a:t> </a:t>
            </a:r>
            <a:r>
              <a:rPr lang="es-ES" dirty="0"/>
              <a:t>- Código </a:t>
            </a:r>
            <a:r>
              <a:rPr lang="es-ES" dirty="0" smtClean="0"/>
              <a:t>Penal</a:t>
            </a:r>
            <a:endParaRPr lang="es-ES" dirty="0"/>
          </a:p>
        </p:txBody>
      </p:sp>
    </p:spTree>
    <p:extLst>
      <p:ext uri="{BB962C8B-B14F-4D97-AF65-F5344CB8AC3E}">
        <p14:creationId xmlns:p14="http://schemas.microsoft.com/office/powerpoint/2010/main" val="19325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340769"/>
            <a:ext cx="5760640" cy="3416320"/>
          </a:xfrm>
          <a:prstGeom prst="rect">
            <a:avLst/>
          </a:prstGeom>
        </p:spPr>
        <p:txBody>
          <a:bodyPr wrap="square">
            <a:spAutoFit/>
          </a:bodyPr>
          <a:lstStyle/>
          <a:p>
            <a:pPr algn="just"/>
            <a:r>
              <a:rPr lang="es-ES" sz="2400" dirty="0" smtClean="0"/>
              <a:t>Esta Ley contiene </a:t>
            </a:r>
            <a:r>
              <a:rPr lang="es-ES" sz="2400" dirty="0"/>
              <a:t>disposiciones que inciden en las competencias sobre violencia de género que la Comunidad de Madrid detenta, y afectan directamente a las acciones de prevención y atención de las víctimas que se llevan a cabo por los distintos recursos y servicios que conforman su Red de Atención Integral para la Violencia de Género.</a:t>
            </a:r>
          </a:p>
        </p:txBody>
      </p:sp>
    </p:spTree>
    <p:extLst>
      <p:ext uri="{BB962C8B-B14F-4D97-AF65-F5344CB8AC3E}">
        <p14:creationId xmlns:p14="http://schemas.microsoft.com/office/powerpoint/2010/main" val="3412600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smtClean="0"/>
              <a:t> Modificación </a:t>
            </a:r>
            <a:r>
              <a:rPr lang="es-ES" dirty="0"/>
              <a:t>Código </a:t>
            </a:r>
            <a:r>
              <a:rPr lang="es-ES" dirty="0" smtClean="0"/>
              <a:t>Civil: </a:t>
            </a:r>
            <a:r>
              <a:rPr lang="es-ES" b="1" u="sng" dirty="0" smtClean="0"/>
              <a:t>ART. 94</a:t>
            </a:r>
            <a:endParaRPr lang="es-ES" b="1" u="sng" dirty="0"/>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77500" lnSpcReduction="20000"/>
          </a:bodyPr>
          <a:lstStyle/>
          <a:p>
            <a:pPr marL="0" indent="0" algn="just">
              <a:buNone/>
            </a:pPr>
            <a:r>
              <a:rPr lang="es-ES" dirty="0"/>
              <a:t>El progenitor que no tenga consigo a los hijos menores o incapacitados gozará del derecho de visitarlos, comunicar con ellos y tenerlos en su compañía. El Juez determinará el tiempo, modo y lugar del ejercicio de este derecho, que podrá limitar o suspender si se dieren graves circunstancias que así lo aconsejen o se incumplieren grave o reiteradamente los deberes impuestos por la resolución judicial. </a:t>
            </a:r>
            <a:endParaRPr lang="es-ES" dirty="0" smtClean="0"/>
          </a:p>
        </p:txBody>
      </p:sp>
      <p:sp>
        <p:nvSpPr>
          <p:cNvPr id="6" name="Content Placeholder 5"/>
          <p:cNvSpPr>
            <a:spLocks noGrp="1"/>
          </p:cNvSpPr>
          <p:nvPr>
            <p:ph sz="half" idx="4"/>
          </p:nvPr>
        </p:nvSpPr>
        <p:spPr/>
        <p:txBody>
          <a:bodyPr>
            <a:normAutofit/>
          </a:bodyPr>
          <a:lstStyle/>
          <a:p>
            <a:pPr marL="0" indent="0" algn="just">
              <a:buNone/>
            </a:pPr>
            <a:r>
              <a:rPr lang="es-ES" dirty="0"/>
              <a:t>La autoridad judicial determinará el tiempo, modo y lugar en que el progenitor que no tenga consigo a los hijos menores podrá ejercitar el derecho de visitarlos, comunicar con ellos y tenerlos en su compañía. </a:t>
            </a:r>
          </a:p>
          <a:p>
            <a:endParaRPr lang="es-ES" dirty="0"/>
          </a:p>
        </p:txBody>
      </p:sp>
    </p:spTree>
    <p:extLst>
      <p:ext uri="{BB962C8B-B14F-4D97-AF65-F5344CB8AC3E}">
        <p14:creationId xmlns:p14="http://schemas.microsoft.com/office/powerpoint/2010/main" val="1418909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5" name="Content Placeholder 4"/>
          <p:cNvSpPr>
            <a:spLocks noGrp="1"/>
          </p:cNvSpPr>
          <p:nvPr>
            <p:ph sz="half" idx="2"/>
          </p:nvPr>
        </p:nvSpPr>
        <p:spPr/>
        <p:txBody>
          <a:bodyPr>
            <a:normAutofit fontScale="85000" lnSpcReduction="10000"/>
          </a:bodyPr>
          <a:lstStyle/>
          <a:p>
            <a:pPr marL="0" indent="0" algn="just">
              <a:buNone/>
            </a:pPr>
            <a:r>
              <a:rPr lang="es-ES" dirty="0"/>
              <a:t>Igualmente podrá determinar, previa audiencia de los padres y de los abuelos, que deberán prestar su consentimiento, el derecho de comunicación y visita de los nietos con los abuelos, conforme al artículo 160 de este Código, teniendo siempre presente el interés del menor.</a:t>
            </a:r>
          </a:p>
        </p:txBody>
      </p:sp>
      <p:sp>
        <p:nvSpPr>
          <p:cNvPr id="6" name="Content Placeholder 5"/>
          <p:cNvSpPr>
            <a:spLocks noGrp="1"/>
          </p:cNvSpPr>
          <p:nvPr>
            <p:ph sz="half" idx="4"/>
          </p:nvPr>
        </p:nvSpPr>
        <p:spPr/>
        <p:txBody>
          <a:bodyPr>
            <a:normAutofit fontScale="85000" lnSpcReduction="10000"/>
          </a:bodyPr>
          <a:lstStyle/>
          <a:p>
            <a:pPr marL="0" indent="0" algn="just">
              <a:buNone/>
            </a:pPr>
            <a:r>
              <a:rPr lang="es-ES" dirty="0"/>
              <a:t>Respecto de los hijos con discapacidad mayores de edad o emancipados que precisen apoyo para tomar la decisión, el progenitor que no los tenga en su compañía podrá solicitar, en el mismo procedimiento de nulidad, separación o divorcio, que se establezca el modo en que se ejercitará el derecho previsto en el párrafo anterior.</a:t>
            </a:r>
          </a:p>
        </p:txBody>
      </p:sp>
    </p:spTree>
    <p:extLst>
      <p:ext uri="{BB962C8B-B14F-4D97-AF65-F5344CB8AC3E}">
        <p14:creationId xmlns:p14="http://schemas.microsoft.com/office/powerpoint/2010/main" val="1257395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t>Modificación Código Civil: </a:t>
            </a:r>
            <a:r>
              <a:rPr lang="es-ES" b="1" u="sng" dirty="0"/>
              <a:t>ART. 94</a:t>
            </a:r>
          </a:p>
        </p:txBody>
      </p:sp>
      <p:sp>
        <p:nvSpPr>
          <p:cNvPr id="3" name="Text Placeholder 2"/>
          <p:cNvSpPr>
            <a:spLocks noGrp="1"/>
          </p:cNvSpPr>
          <p:nvPr>
            <p:ph type="body" idx="1"/>
          </p:nvPr>
        </p:nvSpPr>
        <p:spPr/>
        <p:txBody>
          <a:bodyPr/>
          <a:lstStyle/>
          <a:p>
            <a:r>
              <a:rPr lang="es-ES" dirty="0" smtClean="0">
                <a:solidFill>
                  <a:schemeClr val="tx1"/>
                </a:solidFill>
              </a:rPr>
              <a:t>ANTIGUA REDACCION</a:t>
            </a:r>
            <a:endParaRPr lang="es-ES" dirty="0">
              <a:solidFill>
                <a:schemeClr val="tx1"/>
              </a:solidFill>
            </a:endParaRPr>
          </a:p>
        </p:txBody>
      </p:sp>
      <p:sp>
        <p:nvSpPr>
          <p:cNvPr id="4" name="Text Placeholder 3"/>
          <p:cNvSpPr>
            <a:spLocks noGrp="1"/>
          </p:cNvSpPr>
          <p:nvPr>
            <p:ph type="body" sz="half" idx="3"/>
          </p:nvPr>
        </p:nvSpPr>
        <p:spPr/>
        <p:txBody>
          <a:bodyPr/>
          <a:lstStyle/>
          <a:p>
            <a:r>
              <a:rPr lang="es-ES" dirty="0" smtClean="0"/>
              <a:t>MODIFICACION</a:t>
            </a:r>
            <a:endParaRPr lang="es-ES" dirty="0"/>
          </a:p>
        </p:txBody>
      </p:sp>
      <p:sp>
        <p:nvSpPr>
          <p:cNvPr id="6" name="Content Placeholder 5"/>
          <p:cNvSpPr>
            <a:spLocks noGrp="1"/>
          </p:cNvSpPr>
          <p:nvPr>
            <p:ph sz="half" idx="4"/>
          </p:nvPr>
        </p:nvSpPr>
        <p:spPr/>
        <p:txBody>
          <a:bodyPr/>
          <a:lstStyle/>
          <a:p>
            <a:pPr marL="0" indent="0" algn="just">
              <a:buNone/>
            </a:pPr>
            <a:r>
              <a:rPr lang="es-ES" dirty="0"/>
              <a:t>La autoridad judicial adoptará la resolución prevista en los párrafos </a:t>
            </a:r>
            <a:r>
              <a:rPr lang="es-ES" dirty="0" smtClean="0"/>
              <a:t>anteriores, previa </a:t>
            </a:r>
            <a:r>
              <a:rPr lang="es-ES" dirty="0"/>
              <a:t>audiencia del hijo y del Ministerio Fiscal.</a:t>
            </a:r>
          </a:p>
          <a:p>
            <a:pPr algn="just"/>
            <a:endParaRPr lang="es-ES" dirty="0"/>
          </a:p>
        </p:txBody>
      </p:sp>
    </p:spTree>
    <p:extLst>
      <p:ext uri="{BB962C8B-B14F-4D97-AF65-F5344CB8AC3E}">
        <p14:creationId xmlns:p14="http://schemas.microsoft.com/office/powerpoint/2010/main" val="2965887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1043</TotalTime>
  <Words>2616</Words>
  <Application>Microsoft Office PowerPoint</Application>
  <PresentationFormat>Presentación en pantalla (4:3)</PresentationFormat>
  <Paragraphs>146</Paragraphs>
  <Slides>35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35</vt:i4>
      </vt:variant>
    </vt:vector>
  </HeadingPairs>
  <TitlesOfParts>
    <vt:vector size="39" baseType="lpstr">
      <vt:lpstr>Calibri</vt:lpstr>
      <vt:lpstr>Cambria</vt:lpstr>
      <vt:lpstr>Wingdings 2</vt:lpstr>
      <vt:lpstr>Equidad</vt:lpstr>
      <vt:lpstr>  LEY 8/2021, DE 2 DE JUNIO, POR LA QUE SE REFORMA LA LEGISLACIÓN CIVIL Y PROCESAL PARA EL APOYO A LAS PERSONAS CON DISCAPACIDAD EN EL EJERCICIO DE SU CAPACIDAD JURÍDICA. </vt:lpstr>
      <vt:lpstr>Presentación de PowerPoint</vt:lpstr>
      <vt:lpstr>Presentación de PowerPoint</vt:lpstr>
      <vt:lpstr>Presentación de PowerPoint</vt:lpstr>
      <vt:lpstr>Presentación de PowerPoint</vt:lpstr>
      <vt:lpstr>Presentación de PowerPoint</vt:lpstr>
      <vt:lpstr> Modificación Código Civil: ART. 94</vt:lpstr>
      <vt:lpstr>Modificación Código Civil: ART. 94</vt:lpstr>
      <vt:lpstr>Modificación Código Civil: ART. 94</vt:lpstr>
      <vt:lpstr>Modificación Código Civil: ART. 94</vt:lpstr>
      <vt:lpstr>Modificación Código Civil: ART. 94</vt:lpstr>
      <vt:lpstr>Modificación Código Civil: ART. 94</vt:lpstr>
      <vt:lpstr>Modificación Código Civil: ART. 94</vt:lpstr>
      <vt:lpstr>Modificación Código Civil: ART. 94</vt:lpstr>
      <vt:lpstr>Modificación Código Civil: ART. 94</vt:lpstr>
      <vt:lpstr>Modificación Código Civil: ART. 94</vt:lpstr>
      <vt:lpstr>Presentación de PowerPoint</vt:lpstr>
      <vt:lpstr>Modificación Código Civil: ART. 156</vt:lpstr>
      <vt:lpstr>Modificación Código Civil: ART. 156</vt:lpstr>
      <vt:lpstr>Modificación Código Civil: ART. 156</vt:lpstr>
      <vt:lpstr>Modificación Código Civil: ART. 156</vt:lpstr>
      <vt:lpstr>Modificación Código Civil: ART. 156</vt:lpstr>
      <vt:lpstr>Modificación Código Civil: ART. 156</vt:lpstr>
      <vt:lpstr>Modificación Código Civil: ART. 156</vt:lpstr>
      <vt:lpstr>Modificación Código Civil: ART. 156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FORMACION CENTROS DE SALUD</dc:title>
  <dc:creator>Misecam2</dc:creator>
  <cp:lastModifiedBy>GONZALEZ MAROTO, MERCEDES</cp:lastModifiedBy>
  <cp:revision>265</cp:revision>
  <dcterms:created xsi:type="dcterms:W3CDTF">2014-10-09T09:48:26Z</dcterms:created>
  <dcterms:modified xsi:type="dcterms:W3CDTF">2021-12-15T16:28:44Z</dcterms:modified>
</cp:coreProperties>
</file>