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20104100" cy="11309350"/>
  <p:embeddedFontLst>
    <p:embeddedFont>
      <p:font typeface="Trebuchet MS" panose="020B0603020202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NTR" panose="020B0604020202020204" charset="0"/>
      <p:regular r:id="rId55"/>
    </p:embeddedFont>
    <p:embeddedFont>
      <p:font typeface="Nunito" panose="020B0604020202020204" charset="0"/>
      <p:regular r:id="rId56"/>
      <p:bold r:id="rId57"/>
      <p:italic r:id="rId58"/>
      <p:boldItalic r:id="rId59"/>
    </p:embeddedFont>
    <p:embeddedFont>
      <p:font typeface="Roboto"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iCLpWyEl81s0TUm2X5SnFWyBX9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659325" y="1414463"/>
            <a:ext cx="67854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49"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2009775" y="5441950"/>
            <a:ext cx="16084499"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413e8490c_0_73: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b413e8490c_0_73: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b413e8490c_0_88: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2b413e8490c_0_88: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b413e8490c_0_97: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b413e8490c_0_97: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b413e8490c_0_104: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2b413e8490c_0_104: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2009775" y="5441950"/>
            <a:ext cx="16084499"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0: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413e8490c_0_44: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b413e8490c_0_44: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b413e8490c_0_11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b413e8490c_0_11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413e8490c_0_119: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2b413e8490c_0_119: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b413e8490c_0_14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2b413e8490c_0_146: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b413e8490c_0_155: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b413e8490c_0_155: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2009775" y="5441950"/>
            <a:ext cx="16084499"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b413e8490c_0_18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2b413e8490c_0_182: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b413e8490c_0_194: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2b413e8490c_0_194: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b413e8490c_0_219: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2b413e8490c_0_219: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b413e8490c_0_25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2b413e8490c_0_25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b413e8490c_0_257: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2b413e8490c_0_257: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b413e8490c_0_26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g2b413e8490c_0_266: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b413e8490c_0_29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2b413e8490c_0_292: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b413e8490c_0_32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g2b413e8490c_0_326: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b413e8490c_0_333: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b413e8490c_0_333: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b413e8490c_0_342: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2b413e8490c_0_342: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2009775" y="5441950"/>
            <a:ext cx="16084549"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3: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b413e8490c_0_37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g2b413e8490c_0_37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b413e8490c_0_397: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g2b413e8490c_0_397: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413e8490c_0_40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4" name="Google Shape;494;g2b413e8490c_0_406: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b413e8490c_0_417: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g2b413e8490c_0_417: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b413e8490c_0_44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2b413e8490c_0_44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b413e8490c_0_449: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g2b413e8490c_0_449: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b413e8490c_0_45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2b413e8490c_0_456: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b413e8490c_0_466: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g2b413e8490c_0_466: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b413e8490c_0_474: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3" name="Google Shape;543;g2b413e8490c_0_474: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413e8490c_0_483: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g2b413e8490c_0_483: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2009775" y="5441950"/>
            <a:ext cx="16084549" cy="44545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4: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413e8490c_0_49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2b413e8490c_0_49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b413e8490c_0_508: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2b413e8490c_0_508: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b413e8490c_0_523: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2b413e8490c_0_523: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b413e8490c_0_517: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g2b413e8490c_0_517: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b4abed9b5f_0_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g2b4abed9b5f_0_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413e8490c_0_1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413e8490c_0_1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2009775" y="5441950"/>
            <a:ext cx="16084499"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6: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2009775" y="5441950"/>
            <a:ext cx="16084499"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7: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413e8490c_0_30: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2b413e8490c_0_30: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b413e8490c_0_64:notes"/>
          <p:cNvSpPr txBox="1">
            <a:spLocks noGrp="1"/>
          </p:cNvSpPr>
          <p:nvPr>
            <p:ph type="body" idx="1"/>
          </p:nvPr>
        </p:nvSpPr>
        <p:spPr>
          <a:xfrm>
            <a:off x="2009775" y="5441950"/>
            <a:ext cx="16084500" cy="44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b413e8490c_0_64:notes"/>
          <p:cNvSpPr>
            <a:spLocks noGrp="1" noRot="1" noChangeAspect="1"/>
          </p:cNvSpPr>
          <p:nvPr>
            <p:ph type="sldImg" idx="2"/>
          </p:nvPr>
        </p:nvSpPr>
        <p:spPr>
          <a:xfrm>
            <a:off x="6659563" y="1414463"/>
            <a:ext cx="6785100" cy="38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7"/>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8" name="Google Shape;28;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29"/>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30"/>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3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30"/>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2"/>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a:spLocks noGrp="1"/>
          </p:cNvSpPr>
          <p:nvPr>
            <p:ph type="pic" idx="2"/>
          </p:nvPr>
        </p:nvSpPr>
        <p:spPr>
          <a:xfrm>
            <a:off x="3887391" y="740569"/>
            <a:ext cx="4629150" cy="3655219"/>
          </a:xfrm>
          <a:prstGeom prst="rect">
            <a:avLst/>
          </a:prstGeom>
          <a:noFill/>
          <a:ln>
            <a:noFill/>
          </a:ln>
        </p:spPr>
      </p:sp>
      <p:sp>
        <p:nvSpPr>
          <p:cNvPr id="68" name="Google Shape;68;p3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davila@eulen.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coordinacionpscjovenes@eule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219"/>
          <a:stretch/>
        </p:blipFill>
        <p:spPr>
          <a:xfrm>
            <a:off x="-24384" y="-60960"/>
            <a:ext cx="9156192" cy="5205984"/>
          </a:xfrm>
          <a:prstGeom prst="rect">
            <a:avLst/>
          </a:prstGeom>
          <a:noFill/>
          <a:ln>
            <a:noFill/>
          </a:ln>
        </p:spPr>
      </p:pic>
      <p:sp>
        <p:nvSpPr>
          <p:cNvPr id="89" name="Google Shape;89;p1"/>
          <p:cNvSpPr txBox="1"/>
          <p:nvPr/>
        </p:nvSpPr>
        <p:spPr>
          <a:xfrm>
            <a:off x="8886825" y="4873824"/>
            <a:ext cx="351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1</a:t>
            </a:r>
            <a:endParaRPr sz="600" b="0" i="0" u="none" strike="noStrike" cap="none">
              <a:solidFill>
                <a:schemeClr val="dk1"/>
              </a:solidFill>
              <a:latin typeface="NTR"/>
              <a:ea typeface="NTR"/>
              <a:cs typeface="NTR"/>
              <a:sym typeface="NTR"/>
            </a:endParaRPr>
          </a:p>
        </p:txBody>
      </p:sp>
      <p:sp>
        <p:nvSpPr>
          <p:cNvPr id="90" name="Google Shape;90;p1"/>
          <p:cNvSpPr/>
          <p:nvPr/>
        </p:nvSpPr>
        <p:spPr>
          <a:xfrm>
            <a:off x="438150" y="390675"/>
            <a:ext cx="4135384" cy="4363923"/>
          </a:xfrm>
          <a:custGeom>
            <a:avLst/>
            <a:gdLst/>
            <a:ahLst/>
            <a:cxnLst/>
            <a:rect l="l" t="t" r="r" b="b"/>
            <a:pathLst>
              <a:path w="9088755" h="9591040" extrusionOk="0">
                <a:moveTo>
                  <a:pt x="0" y="9590629"/>
                </a:moveTo>
                <a:lnTo>
                  <a:pt x="9088728" y="9590629"/>
                </a:lnTo>
                <a:lnTo>
                  <a:pt x="9088728" y="0"/>
                </a:lnTo>
                <a:lnTo>
                  <a:pt x="0" y="0"/>
                </a:lnTo>
                <a:lnTo>
                  <a:pt x="0" y="9590629"/>
                </a:lnTo>
                <a:close/>
              </a:path>
            </a:pathLst>
          </a:custGeom>
          <a:solidFill>
            <a:srgbClr val="00B9E4"/>
          </a:solidFill>
          <a:ln w="9525" cap="flat" cmpd="sng">
            <a:solidFill>
              <a:srgbClr val="00B9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91" name="Google Shape;91;p1"/>
          <p:cNvSpPr txBox="1"/>
          <p:nvPr/>
        </p:nvSpPr>
        <p:spPr>
          <a:xfrm>
            <a:off x="1134350" y="2920444"/>
            <a:ext cx="2823000" cy="1080600"/>
          </a:xfrm>
          <a:prstGeom prst="rect">
            <a:avLst/>
          </a:prstGeom>
          <a:noFill/>
          <a:ln>
            <a:noFill/>
          </a:ln>
        </p:spPr>
        <p:txBody>
          <a:bodyPr spcFirstLastPara="1" wrap="square" lIns="0" tIns="5475" rIns="0" bIns="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1500" b="0" i="0" u="none" strike="noStrike" cap="none">
                <a:solidFill>
                  <a:srgbClr val="E7E5DD"/>
                </a:solidFill>
                <a:latin typeface="Trebuchet MS"/>
                <a:ea typeface="Trebuchet MS"/>
                <a:cs typeface="Trebuchet MS"/>
                <a:sym typeface="Trebuchet MS"/>
              </a:rPr>
              <a:t>SERVICIO DE APOYO Y ATENCIÓN PSICOLÓGICA PARA JÓVENES DE LA COMUNIDAD DE MADRID</a:t>
            </a:r>
            <a:endParaRPr sz="1500" b="0" i="0" u="none" strike="noStrike" cap="none">
              <a:solidFill>
                <a:srgbClr val="E7E5DD"/>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900"/>
              <a:buFont typeface="Arial"/>
              <a:buNone/>
            </a:pPr>
            <a:endParaRPr sz="1500">
              <a:solidFill>
                <a:srgbClr val="E7E5DD"/>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900"/>
              <a:buFont typeface="Arial"/>
              <a:buNone/>
            </a:pPr>
            <a:r>
              <a:rPr lang="en-US" sz="1500">
                <a:solidFill>
                  <a:srgbClr val="E7E5DD"/>
                </a:solidFill>
                <a:latin typeface="Trebuchet MS"/>
                <a:ea typeface="Trebuchet MS"/>
                <a:cs typeface="Trebuchet MS"/>
                <a:sym typeface="Trebuchet MS"/>
              </a:rPr>
              <a:t>900 14 30 00</a:t>
            </a:r>
            <a:endParaRPr sz="1500">
              <a:solidFill>
                <a:srgbClr val="E7E5DD"/>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900"/>
              <a:buFont typeface="Arial"/>
              <a:buNone/>
            </a:pPr>
            <a:r>
              <a:rPr lang="en-US" sz="1500">
                <a:solidFill>
                  <a:srgbClr val="E7E5DD"/>
                </a:solidFill>
                <a:latin typeface="Trebuchet MS"/>
                <a:ea typeface="Trebuchet MS"/>
                <a:cs typeface="Trebuchet MS"/>
                <a:sym typeface="Trebuchet MS"/>
              </a:rPr>
              <a:t>saludmental1430@madrid.org</a:t>
            </a:r>
            <a:endParaRPr sz="1500">
              <a:solidFill>
                <a:srgbClr val="E7E5DD"/>
              </a:solidFill>
              <a:latin typeface="Trebuchet MS"/>
              <a:ea typeface="Trebuchet MS"/>
              <a:cs typeface="Trebuchet MS"/>
              <a:sym typeface="Trebuchet MS"/>
            </a:endParaRPr>
          </a:p>
        </p:txBody>
      </p:sp>
      <p:sp>
        <p:nvSpPr>
          <p:cNvPr id="92" name="Google Shape;92;p1"/>
          <p:cNvSpPr txBox="1"/>
          <p:nvPr/>
        </p:nvSpPr>
        <p:spPr>
          <a:xfrm>
            <a:off x="956900" y="993025"/>
            <a:ext cx="3177900" cy="94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endParaRPr sz="1400" b="0" i="0" u="none" strike="noStrike" cap="none">
              <a:solidFill>
                <a:srgbClr val="FFFFFF"/>
              </a:solidFill>
              <a:latin typeface="Trebuchet MS"/>
              <a:ea typeface="Trebuchet MS"/>
              <a:cs typeface="Trebuchet MS"/>
              <a:sym typeface="Trebuchet MS"/>
            </a:endParaRPr>
          </a:p>
        </p:txBody>
      </p:sp>
      <p:sp>
        <p:nvSpPr>
          <p:cNvPr id="93" name="Google Shape;93;p1"/>
          <p:cNvSpPr txBox="1"/>
          <p:nvPr/>
        </p:nvSpPr>
        <p:spPr>
          <a:xfrm>
            <a:off x="1259488" y="4298775"/>
            <a:ext cx="24927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0" i="0" u="none" strike="noStrike" cap="none">
                <a:solidFill>
                  <a:schemeClr val="lt1"/>
                </a:solidFill>
                <a:latin typeface="Trebuchet MS"/>
                <a:ea typeface="Trebuchet MS"/>
                <a:cs typeface="Trebuchet MS"/>
                <a:sym typeface="Trebuchet MS"/>
              </a:rPr>
              <a:t>  Enrique Dávila Hidalgo</a:t>
            </a:r>
            <a:endParaRPr sz="700" b="0" i="0" u="none" strike="noStrike" cap="none">
              <a:solidFill>
                <a:srgbClr val="000000"/>
              </a:solidFill>
              <a:latin typeface="Calibri"/>
              <a:ea typeface="Calibri"/>
              <a:cs typeface="Calibri"/>
              <a:sym typeface="Calibri"/>
            </a:endParaRPr>
          </a:p>
        </p:txBody>
      </p:sp>
      <p:pic>
        <p:nvPicPr>
          <p:cNvPr id="94" name="Google Shape;94;p1"/>
          <p:cNvPicPr preferRelativeResize="0"/>
          <p:nvPr/>
        </p:nvPicPr>
        <p:blipFill rotWithShape="1">
          <a:blip r:embed="rId4">
            <a:alphaModFix/>
          </a:blip>
          <a:srcRect/>
          <a:stretch/>
        </p:blipFill>
        <p:spPr>
          <a:xfrm>
            <a:off x="7621291" y="-60943"/>
            <a:ext cx="1510500" cy="644110"/>
          </a:xfrm>
          <a:prstGeom prst="rect">
            <a:avLst/>
          </a:prstGeom>
          <a:noFill/>
          <a:ln>
            <a:noFill/>
          </a:ln>
        </p:spPr>
      </p:pic>
      <p:pic>
        <p:nvPicPr>
          <p:cNvPr id="95" name="Google Shape;95;p1"/>
          <p:cNvPicPr preferRelativeResize="0"/>
          <p:nvPr/>
        </p:nvPicPr>
        <p:blipFill>
          <a:blip r:embed="rId5">
            <a:alphaModFix/>
          </a:blip>
          <a:stretch>
            <a:fillRect/>
          </a:stretch>
        </p:blipFill>
        <p:spPr>
          <a:xfrm>
            <a:off x="1590034" y="437300"/>
            <a:ext cx="1911650" cy="2483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1"/>
        <p:cNvGrpSpPr/>
        <p:nvPr/>
      </p:nvGrpSpPr>
      <p:grpSpPr>
        <a:xfrm>
          <a:off x="0" y="0"/>
          <a:ext cx="0" cy="0"/>
          <a:chOff x="0" y="0"/>
          <a:chExt cx="0" cy="0"/>
        </a:xfrm>
      </p:grpSpPr>
      <p:sp>
        <p:nvSpPr>
          <p:cNvPr id="202" name="Google Shape;202;g2b413e8490c_0_73"/>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10</a:t>
            </a:fld>
            <a:endParaRPr>
              <a:solidFill>
                <a:srgbClr val="002664"/>
              </a:solidFill>
              <a:latin typeface="Trebuchet MS"/>
              <a:ea typeface="Trebuchet MS"/>
              <a:cs typeface="Trebuchet MS"/>
              <a:sym typeface="Trebuchet MS"/>
            </a:endParaRPr>
          </a:p>
        </p:txBody>
      </p:sp>
      <p:sp>
        <p:nvSpPr>
          <p:cNvPr id="203" name="Google Shape;203;g2b413e8490c_0_73"/>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04" name="Google Shape;204;g2b413e8490c_0_73"/>
          <p:cNvSpPr txBox="1"/>
          <p:nvPr/>
        </p:nvSpPr>
        <p:spPr>
          <a:xfrm>
            <a:off x="1591500" y="409825"/>
            <a:ext cx="6997200" cy="4881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Objetivo General:</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Abordaje de Problemas de Salud Mental en Jóvenes: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Ofrecer un servicio completo para superar los desafíos psicológicos.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Enfocarse especialmente en la población joven (14-30 años)</a:t>
            </a:r>
            <a:r>
              <a:rPr lang="en-US" sz="1200">
                <a:solidFill>
                  <a:srgbClr val="374151"/>
                </a:solidFill>
                <a:latin typeface="Roboto"/>
                <a:ea typeface="Roboto"/>
                <a:cs typeface="Roboto"/>
                <a:sym typeface="Roboto"/>
              </a:rPr>
              <a:t>.</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Objetivos Específicos:</a:t>
            </a:r>
            <a:endParaRPr sz="1200" b="1" i="0" u="none" strike="noStrike" cap="none">
              <a:solidFill>
                <a:schemeClr val="dk1"/>
              </a:solidFill>
              <a:latin typeface="Roboto"/>
              <a:ea typeface="Roboto"/>
              <a:cs typeface="Roboto"/>
              <a:sym typeface="Roboto"/>
            </a:endParaRPr>
          </a:p>
          <a:p>
            <a:pPr marL="457200" marR="0" lvl="0" indent="-228600" algn="l" rtl="0">
              <a:lnSpc>
                <a:spcPct val="115000"/>
              </a:lnSpc>
              <a:spcBef>
                <a:spcPts val="200"/>
              </a:spcBef>
              <a:spcAft>
                <a:spcPts val="0"/>
              </a:spcAft>
              <a:buClr>
                <a:srgbClr val="374151"/>
              </a:buClr>
              <a:buSzPts val="1200"/>
              <a:buFont typeface="Roboto"/>
              <a:buNone/>
            </a:pPr>
            <a:r>
              <a:rPr lang="en-US" sz="1200" b="0" i="0" u="none" strike="noStrike" cap="none">
                <a:solidFill>
                  <a:srgbClr val="374151"/>
                </a:solidFill>
                <a:latin typeface="Roboto"/>
                <a:ea typeface="Roboto"/>
                <a:cs typeface="Roboto"/>
                <a:sym typeface="Roboto"/>
              </a:rPr>
              <a:t>Reducción del Estigma: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Sensibilizar sobre la importancia de la salud mental entre jóvenes.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Contribuir a disminuir el estigma asociado a los problemas de salud mental.</a:t>
            </a:r>
            <a:endParaRPr sz="1200" b="0" i="0" u="none" strike="noStrike" cap="none">
              <a:solidFill>
                <a:srgbClr val="374151"/>
              </a:solidFill>
              <a:latin typeface="Roboto"/>
              <a:ea typeface="Roboto"/>
              <a:cs typeface="Roboto"/>
              <a:sym typeface="Roboto"/>
            </a:endParaRPr>
          </a:p>
          <a:p>
            <a:pPr marL="457200" marR="0" lvl="0" indent="-228600" algn="l" rtl="0">
              <a:lnSpc>
                <a:spcPct val="115000"/>
              </a:lnSpc>
              <a:spcBef>
                <a:spcPts val="0"/>
              </a:spcBef>
              <a:spcAft>
                <a:spcPts val="0"/>
              </a:spcAft>
              <a:buClr>
                <a:srgbClr val="374151"/>
              </a:buClr>
              <a:buSzPts val="1200"/>
              <a:buFont typeface="Roboto"/>
              <a:buNone/>
            </a:pPr>
            <a:r>
              <a:rPr lang="en-US" sz="1200" b="0" i="0" u="none" strike="noStrike" cap="none">
                <a:solidFill>
                  <a:srgbClr val="374151"/>
                </a:solidFill>
                <a:latin typeface="Roboto"/>
                <a:ea typeface="Roboto"/>
                <a:cs typeface="Roboto"/>
                <a:sym typeface="Roboto"/>
              </a:rPr>
              <a:t>Acceso y Disponibilidad: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Proporcionar apoyo accesible a través de llamada, WhatsApp y correo electrónico.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Eliminar barreras geográficas y económicas para el acceso al apoyo psicológico.</a:t>
            </a:r>
            <a:endParaRPr sz="1200" b="0" i="0" u="none" strike="noStrike" cap="none">
              <a:solidFill>
                <a:srgbClr val="374151"/>
              </a:solidFill>
              <a:latin typeface="Roboto"/>
              <a:ea typeface="Roboto"/>
              <a:cs typeface="Roboto"/>
              <a:sym typeface="Roboto"/>
            </a:endParaRPr>
          </a:p>
          <a:p>
            <a:pPr marL="457200" marR="0" lvl="0" indent="-228600" algn="l" rtl="0">
              <a:lnSpc>
                <a:spcPct val="115000"/>
              </a:lnSpc>
              <a:spcBef>
                <a:spcPts val="0"/>
              </a:spcBef>
              <a:spcAft>
                <a:spcPts val="0"/>
              </a:spcAft>
              <a:buClr>
                <a:srgbClr val="374151"/>
              </a:buClr>
              <a:buSzPts val="1200"/>
              <a:buFont typeface="Roboto"/>
              <a:buNone/>
            </a:pPr>
            <a:r>
              <a:rPr lang="en-US" sz="1200" b="0" i="0" u="none" strike="noStrike" cap="none">
                <a:solidFill>
                  <a:srgbClr val="374151"/>
                </a:solidFill>
                <a:latin typeface="Roboto"/>
                <a:ea typeface="Roboto"/>
                <a:cs typeface="Roboto"/>
                <a:sym typeface="Roboto"/>
              </a:rPr>
              <a:t>Prevención y Concienciación:</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Participar activamente en la reducción de pensamientos suicidas y problemas de salud mental.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Promover la conciencia sobre el bienestar emocional en la juventud.</a:t>
            </a:r>
            <a:endParaRPr sz="1200" b="0" i="0" u="none" strike="noStrike" cap="none">
              <a:solidFill>
                <a:srgbClr val="374151"/>
              </a:solidFill>
              <a:latin typeface="Roboto"/>
              <a:ea typeface="Roboto"/>
              <a:cs typeface="Roboto"/>
              <a:sym typeface="Roboto"/>
            </a:endParaRPr>
          </a:p>
          <a:p>
            <a:pPr marL="457200" marR="0" lvl="0" indent="-228600" algn="l" rtl="0">
              <a:lnSpc>
                <a:spcPct val="115000"/>
              </a:lnSpc>
              <a:spcBef>
                <a:spcPts val="0"/>
              </a:spcBef>
              <a:spcAft>
                <a:spcPts val="0"/>
              </a:spcAft>
              <a:buClr>
                <a:srgbClr val="374151"/>
              </a:buClr>
              <a:buSzPts val="1200"/>
              <a:buFont typeface="Roboto"/>
              <a:buNone/>
            </a:pPr>
            <a:r>
              <a:rPr lang="en-US" sz="1200" b="0" i="0" u="none" strike="noStrike" cap="none">
                <a:solidFill>
                  <a:srgbClr val="374151"/>
                </a:solidFill>
                <a:latin typeface="Roboto"/>
                <a:ea typeface="Roboto"/>
                <a:cs typeface="Roboto"/>
                <a:sym typeface="Roboto"/>
              </a:rPr>
              <a:t>Colaboración Interinstitucional: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Colaborar con otras instituciones y servicios relacionados.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Coordinar esfuerzos para abordar problemas de salud mental de manera efectiva.</a:t>
            </a: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g2b413e8490c_0_88"/>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210" name="Google Shape;210;g2b413e8490c_0_88"/>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11" name="Google Shape;211;g2b413e8490c_0_88"/>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12" name="Google Shape;212;g2b413e8490c_0_88"/>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13" name="Google Shape;213;g2b413e8490c_0_88"/>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400" b="0" i="0" u="none" strike="noStrike" cap="none">
                <a:solidFill>
                  <a:srgbClr val="FFFFFF"/>
                </a:solidFill>
                <a:latin typeface="Trebuchet MS"/>
                <a:ea typeface="Trebuchet MS"/>
                <a:cs typeface="Trebuchet MS"/>
                <a:sym typeface="Trebuchet MS"/>
              </a:rPr>
              <a:t>PUESTA EN MARCHA</a:t>
            </a:r>
            <a:endParaRPr sz="24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2300" b="0" i="0" u="none" strike="noStrike" cap="none">
              <a:solidFill>
                <a:srgbClr val="E7E5DD"/>
              </a:solidFill>
              <a:latin typeface="Trebuchet MS"/>
              <a:ea typeface="Trebuchet MS"/>
              <a:cs typeface="Trebuchet MS"/>
              <a:sym typeface="Trebuchet MS"/>
            </a:endParaRPr>
          </a:p>
        </p:txBody>
      </p:sp>
      <p:sp>
        <p:nvSpPr>
          <p:cNvPr id="214" name="Google Shape;214;g2b413e8490c_0_88"/>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04</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sp>
        <p:nvSpPr>
          <p:cNvPr id="219" name="Google Shape;219;g2b413e8490c_0_97"/>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12</a:t>
            </a:fld>
            <a:endParaRPr>
              <a:solidFill>
                <a:srgbClr val="002664"/>
              </a:solidFill>
              <a:latin typeface="Trebuchet MS"/>
              <a:ea typeface="Trebuchet MS"/>
              <a:cs typeface="Trebuchet MS"/>
              <a:sym typeface="Trebuchet MS"/>
            </a:endParaRPr>
          </a:p>
        </p:txBody>
      </p:sp>
      <p:sp>
        <p:nvSpPr>
          <p:cNvPr id="220" name="Google Shape;220;g2b413e8490c_0_97"/>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21" name="Google Shape;221;g2b413e8490c_0_97"/>
          <p:cNvSpPr txBox="1"/>
          <p:nvPr/>
        </p:nvSpPr>
        <p:spPr>
          <a:xfrm>
            <a:off x="1591500" y="409825"/>
            <a:ext cx="6997200" cy="52257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Formación del Equipo: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Selección Especializada: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Formación de un equipo de psicólogos especializados en atención psicológica en crisis y emergencias, con experiencia mínima requerida.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Coordinador designado para cada turno de trabajo.</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Elaboración de Protocolos: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Directrices Claras: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Desarrollo de protocolos detallados para guiar las intervenciones según el motivo de contacto.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Incluye evaluación inicial, líneas de orientación y criterios de derivación a otros recursos.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Implementación de Plataforma Multicanal:</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Mejora de la Comunicación:</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Instalación de una plataforma Contact Center multicanal (Genesys Pure Cloud)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Integración de canales digitales como teléfono, correo electrónico y WhatsApp para facilitar la interacción.</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5"/>
        <p:cNvGrpSpPr/>
        <p:nvPr/>
      </p:nvGrpSpPr>
      <p:grpSpPr>
        <a:xfrm>
          <a:off x="0" y="0"/>
          <a:ext cx="0" cy="0"/>
          <a:chOff x="0" y="0"/>
          <a:chExt cx="0" cy="0"/>
        </a:xfrm>
      </p:grpSpPr>
      <p:sp>
        <p:nvSpPr>
          <p:cNvPr id="226" name="Google Shape;226;g2b413e8490c_0_104"/>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13</a:t>
            </a:fld>
            <a:endParaRPr>
              <a:solidFill>
                <a:srgbClr val="002664"/>
              </a:solidFill>
              <a:latin typeface="Trebuchet MS"/>
              <a:ea typeface="Trebuchet MS"/>
              <a:cs typeface="Trebuchet MS"/>
              <a:sym typeface="Trebuchet MS"/>
            </a:endParaRPr>
          </a:p>
        </p:txBody>
      </p:sp>
      <p:sp>
        <p:nvSpPr>
          <p:cNvPr id="227" name="Google Shape;227;g2b413e8490c_0_104"/>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28" name="Google Shape;228;g2b413e8490c_0_104"/>
          <p:cNvSpPr txBox="1"/>
          <p:nvPr/>
        </p:nvSpPr>
        <p:spPr>
          <a:xfrm>
            <a:off x="1591500" y="409825"/>
            <a:ext cx="6997200" cy="42918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Fecha de Inicio del Servicio: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22 de marzo de 2023:</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Lanzamiento del servicio de asistencia psicológica gratuita para jóvenes madrileños.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Acceso a través de diferentes medios telemáticos,  </a:t>
            </a:r>
            <a:r>
              <a:rPr lang="en-US" sz="1200">
                <a:solidFill>
                  <a:srgbClr val="374151"/>
                </a:solidFill>
                <a:latin typeface="Roboto"/>
                <a:ea typeface="Roboto"/>
                <a:cs typeface="Roboto"/>
                <a:sym typeface="Roboto"/>
              </a:rPr>
              <a:t>(llamada telefónica, WhatsApp y correo electrónico) </a:t>
            </a:r>
            <a:r>
              <a:rPr lang="en-US" sz="1200" b="0" i="0" u="none" strike="noStrike" cap="none">
                <a:solidFill>
                  <a:srgbClr val="374151"/>
                </a:solidFill>
                <a:latin typeface="Roboto"/>
                <a:ea typeface="Roboto"/>
                <a:cs typeface="Roboto"/>
                <a:sym typeface="Roboto"/>
              </a:rPr>
              <a:t>eliminando barreras geográficas y económicas.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Impacto Inicial:</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Resultados Inmediatos: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Aumento de las interacciones mensuales desde el inicio del servicio.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Preferencia marcada por el uso de WhatsApp como medio principal de contacto.</a:t>
            </a:r>
            <a:endParaRPr sz="1200" b="0" i="0" u="none" strike="noStrike" cap="none">
              <a:solidFill>
                <a:srgbClr val="374151"/>
              </a:solidFill>
              <a:latin typeface="Roboto"/>
              <a:ea typeface="Roboto"/>
              <a:cs typeface="Roboto"/>
              <a:sym typeface="Roboto"/>
            </a:endParaRPr>
          </a:p>
          <a:p>
            <a:pPr marL="0" marR="0" lvl="0" indent="0" algn="l" rtl="0">
              <a:lnSpc>
                <a:spcPct val="115000"/>
              </a:lnSpc>
              <a:spcBef>
                <a:spcPts val="1500"/>
              </a:spcBef>
              <a:spcAft>
                <a:spcPts val="0"/>
              </a:spcAft>
              <a:buClr>
                <a:srgbClr val="000000"/>
              </a:buClr>
              <a:buSzPts val="1200"/>
              <a:buFont typeface="Arial"/>
              <a:buNone/>
            </a:pPr>
            <a:endParaRPr sz="1200" b="1" i="0" u="none" strike="noStrike" cap="none">
              <a:solidFill>
                <a:schemeClr val="dk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Google Shape;233;p10"/>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234" name="Google Shape;234;p10"/>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35" name="Google Shape;235;p10"/>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36" name="Google Shape;236;p10"/>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37" name="Google Shape;237;p10"/>
          <p:cNvSpPr txBox="1"/>
          <p:nvPr/>
        </p:nvSpPr>
        <p:spPr>
          <a:xfrm>
            <a:off x="4644008" y="1657420"/>
            <a:ext cx="3312368"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400" b="0" i="0" u="none" strike="noStrike" cap="none">
                <a:solidFill>
                  <a:srgbClr val="FFFFFF"/>
                </a:solidFill>
                <a:latin typeface="Trebuchet MS"/>
                <a:ea typeface="Trebuchet MS"/>
                <a:cs typeface="Trebuchet MS"/>
                <a:sym typeface="Trebuchet MS"/>
              </a:rPr>
              <a:t>INTERVENCIONES</a:t>
            </a:r>
            <a:endParaRPr sz="24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2300" b="0" i="0" u="none" strike="noStrike" cap="none">
              <a:solidFill>
                <a:srgbClr val="E7E5DD"/>
              </a:solidFill>
              <a:latin typeface="Trebuchet MS"/>
              <a:ea typeface="Trebuchet MS"/>
              <a:cs typeface="Trebuchet MS"/>
              <a:sym typeface="Trebuchet MS"/>
            </a:endParaRPr>
          </a:p>
        </p:txBody>
      </p:sp>
      <p:sp>
        <p:nvSpPr>
          <p:cNvPr id="238" name="Google Shape;238;p10"/>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05</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sp>
        <p:nvSpPr>
          <p:cNvPr id="243" name="Google Shape;243;g2b413e8490c_0_44"/>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44" name="Google Shape;244;g2b413e8490c_0_44"/>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45" name="Google Shape;245;g2b413e8490c_0_44"/>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46" name="Google Shape;246;g2b413e8490c_0_44"/>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47" name="Google Shape;247;g2b413e8490c_0_44"/>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48" name="Google Shape;248;g2b413e8490c_0_44"/>
          <p:cNvSpPr txBox="1"/>
          <p:nvPr/>
        </p:nvSpPr>
        <p:spPr>
          <a:xfrm>
            <a:off x="396802" y="77225"/>
            <a:ext cx="3928200" cy="235500"/>
          </a:xfrm>
          <a:prstGeom prst="rect">
            <a:avLst/>
          </a:prstGeom>
          <a:noFill/>
          <a:ln>
            <a:noFill/>
          </a:ln>
        </p:spPr>
        <p:txBody>
          <a:bodyPr spcFirstLastPara="1" wrap="square" lIns="0" tIns="5475" rIns="0" bIns="0" anchor="t" anchorCtr="0">
            <a:noAutofit/>
          </a:bodyPr>
          <a:lstStyle/>
          <a:p>
            <a:pPr marL="0" marR="0" lvl="0" indent="0" algn="l" rtl="0">
              <a:lnSpc>
                <a:spcPct val="112100"/>
              </a:lnSpc>
              <a:spcBef>
                <a:spcPts val="0"/>
              </a:spcBef>
              <a:spcAft>
                <a:spcPts val="0"/>
              </a:spcAft>
              <a:buClr>
                <a:srgbClr val="000000"/>
              </a:buClr>
              <a:buSzPts val="1400"/>
              <a:buFont typeface="Arial"/>
              <a:buNone/>
            </a:pPr>
            <a:endParaRPr>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Resumen:</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Total de Interacciones en 2023: 5049.</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Evolución Mensual: Aumento constante, con leve disminución, coincidiendo con las vacaciones estivales y navideñas. </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endParaRPr>
              <a:solidFill>
                <a:srgbClr val="00B9E4"/>
              </a:solidFill>
              <a:latin typeface="Trebuchet MS"/>
              <a:ea typeface="Trebuchet MS"/>
              <a:cs typeface="Trebuchet MS"/>
              <a:sym typeface="Trebuchet MS"/>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Análisis: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Crecimiento Mensual: Se observa un incremento constante en las interacciones, atribuido a diversos factores.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Factores Influyentes: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Tecnología: Mayor aceptación y uso de tecnología por jóvenes.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Conciencia: Aumento en la conciencia sobre salud mental.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Accesibilidad: Uso de medios telemáticos reduce barreras geográficas y logísticas.</a:t>
            </a:r>
            <a:endParaRPr sz="1200" b="0" i="0" u="none" strike="noStrike" cap="none">
              <a:solidFill>
                <a:srgbClr val="374151"/>
              </a:solidFill>
              <a:latin typeface="Roboto"/>
              <a:ea typeface="Roboto"/>
              <a:cs typeface="Roboto"/>
              <a:sym typeface="Roboto"/>
            </a:endParaRPr>
          </a:p>
          <a:p>
            <a:pPr marL="457200" marR="0" lvl="0" indent="0" algn="l" rtl="0">
              <a:lnSpc>
                <a:spcPct val="115000"/>
              </a:lnSpc>
              <a:spcBef>
                <a:spcPts val="0"/>
              </a:spcBef>
              <a:spcAft>
                <a:spcPts val="0"/>
              </a:spcAft>
              <a:buNone/>
            </a:pP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249" name="Google Shape;249;g2b413e8490c_0_44"/>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250" name="Google Shape;250;g2b413e8490c_0_44"/>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251" name="Google Shape;251;g2b413e8490c_0_44"/>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g2b413e8490c_0_44"/>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g2b413e8490c_0_44"/>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g2b413e8490c_0_44"/>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g2b413e8490c_0_44"/>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256" name="Google Shape;256;g2b413e8490c_0_44"/>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257" name="Google Shape;257;g2b413e8490c_0_44"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g2b413e8490c_0_44"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g2b413e8490c_0_44"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60" name="Google Shape;260;g2b413e8490c_0_44" descr="Gráfico"/>
          <p:cNvPicPr preferRelativeResize="0"/>
          <p:nvPr/>
        </p:nvPicPr>
        <p:blipFill>
          <a:blip r:embed="rId3">
            <a:alphaModFix/>
          </a:blip>
          <a:stretch>
            <a:fillRect/>
          </a:stretch>
        </p:blipFill>
        <p:spPr>
          <a:xfrm>
            <a:off x="4547625" y="1182600"/>
            <a:ext cx="4723592" cy="2924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g2b413e8490c_0_110"/>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266" name="Google Shape;266;g2b413e8490c_0_110"/>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67" name="Google Shape;267;g2b413e8490c_0_110"/>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68" name="Google Shape;268;g2b413e8490c_0_110"/>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69" name="Google Shape;269;g2b413e8490c_0_110"/>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400" b="0" i="0" u="none" strike="noStrike" cap="none">
                <a:solidFill>
                  <a:srgbClr val="FFFFFF"/>
                </a:solidFill>
                <a:latin typeface="Trebuchet MS"/>
                <a:ea typeface="Trebuchet MS"/>
                <a:cs typeface="Trebuchet MS"/>
                <a:sym typeface="Trebuchet MS"/>
              </a:rPr>
              <a:t>TIPOLOGÍA DE LOS CONTACTOS</a:t>
            </a:r>
            <a:endParaRPr sz="24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2300" b="0" i="0" u="none" strike="noStrike" cap="none">
              <a:solidFill>
                <a:srgbClr val="E7E5DD"/>
              </a:solidFill>
              <a:latin typeface="Trebuchet MS"/>
              <a:ea typeface="Trebuchet MS"/>
              <a:cs typeface="Trebuchet MS"/>
              <a:sym typeface="Trebuchet MS"/>
            </a:endParaRPr>
          </a:p>
        </p:txBody>
      </p:sp>
      <p:sp>
        <p:nvSpPr>
          <p:cNvPr id="270" name="Google Shape;270;g2b413e8490c_0_110"/>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06</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74"/>
        <p:cNvGrpSpPr/>
        <p:nvPr/>
      </p:nvGrpSpPr>
      <p:grpSpPr>
        <a:xfrm>
          <a:off x="0" y="0"/>
          <a:ext cx="0" cy="0"/>
          <a:chOff x="0" y="0"/>
          <a:chExt cx="0" cy="0"/>
        </a:xfrm>
      </p:grpSpPr>
      <p:sp>
        <p:nvSpPr>
          <p:cNvPr id="275" name="Google Shape;275;g2b413e8490c_0_119"/>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76" name="Google Shape;276;g2b413e8490c_0_119"/>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77" name="Google Shape;277;g2b413e8490c_0_119"/>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78" name="Google Shape;278;g2b413e8490c_0_119"/>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79" name="Google Shape;279;g2b413e8490c_0_119"/>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280" name="Google Shape;280;g2b413e8490c_0_119"/>
          <p:cNvSpPr txBox="1"/>
          <p:nvPr/>
        </p:nvSpPr>
        <p:spPr>
          <a:xfrm>
            <a:off x="386302" y="160325"/>
            <a:ext cx="39282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Medios de Contacto: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Preferencia por WhatsApp:</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Desde el inicio, el 47.</a:t>
            </a:r>
            <a:r>
              <a:rPr lang="en-US" sz="1200">
                <a:solidFill>
                  <a:srgbClr val="374151"/>
                </a:solidFill>
                <a:latin typeface="Roboto"/>
                <a:ea typeface="Roboto"/>
                <a:cs typeface="Roboto"/>
                <a:sym typeface="Roboto"/>
              </a:rPr>
              <a:t>5</a:t>
            </a:r>
            <a:r>
              <a:rPr lang="en-US" sz="1200" b="0" i="0" u="none" strike="noStrike" cap="none">
                <a:solidFill>
                  <a:srgbClr val="374151"/>
                </a:solidFill>
                <a:latin typeface="Roboto"/>
                <a:ea typeface="Roboto"/>
                <a:cs typeface="Roboto"/>
                <a:sym typeface="Roboto"/>
              </a:rPr>
              <a:t>% de los contactos se realiza a través de mensajería instantánea.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4</a:t>
            </a:r>
            <a:r>
              <a:rPr lang="en-US" sz="1200">
                <a:solidFill>
                  <a:srgbClr val="374151"/>
                </a:solidFill>
                <a:latin typeface="Roboto"/>
                <a:ea typeface="Roboto"/>
                <a:cs typeface="Roboto"/>
                <a:sym typeface="Roboto"/>
              </a:rPr>
              <a:t>0</a:t>
            </a:r>
            <a:r>
              <a:rPr lang="en-US" sz="1200" b="0" i="0" u="none" strike="noStrike" cap="none">
                <a:solidFill>
                  <a:srgbClr val="374151"/>
                </a:solidFill>
                <a:latin typeface="Roboto"/>
                <a:ea typeface="Roboto"/>
                <a:cs typeface="Roboto"/>
                <a:sym typeface="Roboto"/>
              </a:rPr>
              <a:t>.</a:t>
            </a:r>
            <a:r>
              <a:rPr lang="en-US" sz="1200">
                <a:solidFill>
                  <a:srgbClr val="374151"/>
                </a:solidFill>
                <a:latin typeface="Roboto"/>
                <a:ea typeface="Roboto"/>
                <a:cs typeface="Roboto"/>
                <a:sym typeface="Roboto"/>
              </a:rPr>
              <a:t>9</a:t>
            </a:r>
            <a:r>
              <a:rPr lang="en-US" sz="1200" b="0" i="0" u="none" strike="noStrike" cap="none">
                <a:solidFill>
                  <a:srgbClr val="374151"/>
                </a:solidFill>
                <a:latin typeface="Roboto"/>
                <a:ea typeface="Roboto"/>
                <a:cs typeface="Roboto"/>
                <a:sym typeface="Roboto"/>
              </a:rPr>
              <a:t>% se compone de llamadas, mientras que el 11.</a:t>
            </a:r>
            <a:r>
              <a:rPr lang="en-US" sz="1200">
                <a:solidFill>
                  <a:srgbClr val="374151"/>
                </a:solidFill>
                <a:latin typeface="Roboto"/>
                <a:ea typeface="Roboto"/>
                <a:cs typeface="Roboto"/>
                <a:sym typeface="Roboto"/>
              </a:rPr>
              <a:t>6</a:t>
            </a:r>
            <a:r>
              <a:rPr lang="en-US" sz="1200" b="0" i="0" u="none" strike="noStrike" cap="none">
                <a:solidFill>
                  <a:srgbClr val="374151"/>
                </a:solidFill>
                <a:latin typeface="Roboto"/>
                <a:ea typeface="Roboto"/>
                <a:cs typeface="Roboto"/>
                <a:sym typeface="Roboto"/>
              </a:rPr>
              <a:t>% utiliza el correo electrónico.</a:t>
            </a:r>
            <a:endParaRPr sz="1200" b="0" i="0" u="none" strike="noStrike" cap="none">
              <a:solidFill>
                <a:srgbClr val="374151"/>
              </a:solidFill>
              <a:latin typeface="Roboto"/>
              <a:ea typeface="Roboto"/>
              <a:cs typeface="Roboto"/>
              <a:sym typeface="Roboto"/>
            </a:endParaRPr>
          </a:p>
          <a:p>
            <a:pPr marL="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Responsables de los Contactos: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Mayoritariamente, los jóvenes: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88.2% de los contactos son iniciados por los propios jóvenes.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Participación limitada de madres (6.7%) y profesionales (1.8%).</a:t>
            </a:r>
            <a:endParaRPr sz="1200" b="0" i="0" u="none" strike="noStrike" cap="none">
              <a:solidFill>
                <a:srgbClr val="374151"/>
              </a:solidFill>
              <a:latin typeface="Roboto"/>
              <a:ea typeface="Roboto"/>
              <a:cs typeface="Roboto"/>
              <a:sym typeface="Roboto"/>
            </a:endParaRPr>
          </a:p>
          <a:p>
            <a:pPr marL="4572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281" name="Google Shape;281;g2b413e8490c_0_119"/>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282" name="Google Shape;282;g2b413e8490c_0_119"/>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283" name="Google Shape;283;g2b413e8490c_0_119"/>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g2b413e8490c_0_119"/>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g2b413e8490c_0_119"/>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g2b413e8490c_0_119"/>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g2b413e8490c_0_119"/>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288" name="Google Shape;288;g2b413e8490c_0_119"/>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289" name="Google Shape;289;g2b413e8490c_0_119"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g2b413e8490c_0_119"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g2b413e8490c_0_119"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2" name="Google Shape;292;g2b413e8490c_0_119" title="Gráfico"/>
          <p:cNvPicPr preferRelativeResize="0"/>
          <p:nvPr/>
        </p:nvPicPr>
        <p:blipFill rotWithShape="1">
          <a:blip r:embed="rId3">
            <a:alphaModFix/>
          </a:blip>
          <a:srcRect/>
          <a:stretch/>
        </p:blipFill>
        <p:spPr>
          <a:xfrm>
            <a:off x="4572000" y="3132175"/>
            <a:ext cx="4657925" cy="1762125"/>
          </a:xfrm>
          <a:prstGeom prst="rect">
            <a:avLst/>
          </a:prstGeom>
          <a:noFill/>
          <a:ln>
            <a:noFill/>
          </a:ln>
        </p:spPr>
      </p:pic>
      <p:pic>
        <p:nvPicPr>
          <p:cNvPr id="293" name="Google Shape;293;g2b413e8490c_0_119" descr="Gráfico"/>
          <p:cNvPicPr preferRelativeResize="0"/>
          <p:nvPr/>
        </p:nvPicPr>
        <p:blipFill>
          <a:blip r:embed="rId4">
            <a:alphaModFix/>
          </a:blip>
          <a:stretch>
            <a:fillRect/>
          </a:stretch>
        </p:blipFill>
        <p:spPr>
          <a:xfrm>
            <a:off x="4557500" y="-10050"/>
            <a:ext cx="4657925" cy="28670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97"/>
        <p:cNvGrpSpPr/>
        <p:nvPr/>
      </p:nvGrpSpPr>
      <p:grpSpPr>
        <a:xfrm>
          <a:off x="0" y="0"/>
          <a:ext cx="0" cy="0"/>
          <a:chOff x="0" y="0"/>
          <a:chExt cx="0" cy="0"/>
        </a:xfrm>
      </p:grpSpPr>
      <p:sp>
        <p:nvSpPr>
          <p:cNvPr id="298" name="Google Shape;298;g2b413e8490c_0_146"/>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299" name="Google Shape;299;g2b413e8490c_0_146"/>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00" name="Google Shape;300;g2b413e8490c_0_146"/>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01" name="Google Shape;301;g2b413e8490c_0_146"/>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02" name="Google Shape;302;g2b413e8490c_0_146"/>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400" b="0" i="0" u="none" strike="noStrike" cap="none">
                <a:solidFill>
                  <a:srgbClr val="FFFFFF"/>
                </a:solidFill>
                <a:latin typeface="Trebuchet MS"/>
                <a:ea typeface="Trebuchet MS"/>
                <a:cs typeface="Trebuchet MS"/>
                <a:sym typeface="Trebuchet MS"/>
              </a:rPr>
              <a:t>PERFIL DE LAS PERSONAS USUARIAS</a:t>
            </a:r>
            <a:endParaRPr sz="2300" b="0" i="0" u="none" strike="noStrike" cap="none">
              <a:solidFill>
                <a:srgbClr val="E7E5DD"/>
              </a:solidFill>
              <a:latin typeface="Trebuchet MS"/>
              <a:ea typeface="Trebuchet MS"/>
              <a:cs typeface="Trebuchet MS"/>
              <a:sym typeface="Trebuchet MS"/>
            </a:endParaRPr>
          </a:p>
        </p:txBody>
      </p:sp>
      <p:sp>
        <p:nvSpPr>
          <p:cNvPr id="303" name="Google Shape;303;g2b413e8490c_0_146"/>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07</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07"/>
        <p:cNvGrpSpPr/>
        <p:nvPr/>
      </p:nvGrpSpPr>
      <p:grpSpPr>
        <a:xfrm>
          <a:off x="0" y="0"/>
          <a:ext cx="0" cy="0"/>
          <a:chOff x="0" y="0"/>
          <a:chExt cx="0" cy="0"/>
        </a:xfrm>
      </p:grpSpPr>
      <p:sp>
        <p:nvSpPr>
          <p:cNvPr id="308" name="Google Shape;308;g2b413e8490c_0_155"/>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09" name="Google Shape;309;g2b413e8490c_0_155"/>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10" name="Google Shape;310;g2b413e8490c_0_155"/>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11" name="Google Shape;311;g2b413e8490c_0_155"/>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12" name="Google Shape;312;g2b413e8490c_0_155"/>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13" name="Google Shape;313;g2b413e8490c_0_155"/>
          <p:cNvSpPr txBox="1"/>
          <p:nvPr/>
        </p:nvSpPr>
        <p:spPr>
          <a:xfrm>
            <a:off x="386300" y="160325"/>
            <a:ext cx="41124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Características Demográficas: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Edades Diversas: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Distribución variada en las franjas de 14-17 años (12.6%), 18-24 años (37.6%), y 25-30 años (25.1%).</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Un 7.3% no proporciona edad; otros no se ajustan a las franjas del servicio.</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Población y Municipios: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Predominio en Madrid: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55.8% reside en Madrid; otros en municipios, destacando Alcorcón y Alcobendas.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386 contactos de fuera de la Comunidad.</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Género: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Distribución de Género: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61,2% de los contactos lo realizan mujeres, mientras que los hombres lo hacen en un 37.</a:t>
            </a:r>
            <a:r>
              <a:rPr lang="en-US" sz="1200">
                <a:solidFill>
                  <a:srgbClr val="374151"/>
                </a:solidFill>
                <a:latin typeface="Roboto"/>
                <a:ea typeface="Roboto"/>
                <a:cs typeface="Roboto"/>
                <a:sym typeface="Roboto"/>
              </a:rPr>
              <a:t>7</a:t>
            </a:r>
            <a:r>
              <a:rPr lang="en-US" sz="1200" b="0" i="0" u="none" strike="noStrike" cap="none">
                <a:solidFill>
                  <a:srgbClr val="374151"/>
                </a:solidFill>
                <a:latin typeface="Roboto"/>
                <a:ea typeface="Roboto"/>
                <a:cs typeface="Roboto"/>
                <a:sym typeface="Roboto"/>
              </a:rPr>
              <a:t>%.</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Desconocemos el género del 1% de los usuarios y un 0.</a:t>
            </a:r>
            <a:r>
              <a:rPr lang="en-US" sz="1200">
                <a:solidFill>
                  <a:srgbClr val="374151"/>
                </a:solidFill>
                <a:latin typeface="Roboto"/>
                <a:ea typeface="Roboto"/>
                <a:cs typeface="Roboto"/>
                <a:sym typeface="Roboto"/>
              </a:rPr>
              <a:t>1</a:t>
            </a:r>
            <a:r>
              <a:rPr lang="en-US" sz="1200" b="0" i="0" u="none" strike="noStrike" cap="none">
                <a:solidFill>
                  <a:srgbClr val="374151"/>
                </a:solidFill>
                <a:latin typeface="Roboto"/>
                <a:ea typeface="Roboto"/>
                <a:cs typeface="Roboto"/>
                <a:sym typeface="Roboto"/>
              </a:rPr>
              <a:t>% afirma identificarse con otro género.</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314" name="Google Shape;314;g2b413e8490c_0_155"/>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315" name="Google Shape;315;g2b413e8490c_0_155"/>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316" name="Google Shape;316;g2b413e8490c_0_155"/>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g2b413e8490c_0_155"/>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g2b413e8490c_0_155"/>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g2b413e8490c_0_155"/>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g2b413e8490c_0_155"/>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321" name="Google Shape;321;g2b413e8490c_0_155"/>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322" name="Google Shape;322;g2b413e8490c_0_155"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g2b413e8490c_0_155"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g2b413e8490c_0_155"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5" name="Google Shape;325;g2b413e8490c_0_155" title="Gráfico"/>
          <p:cNvPicPr preferRelativeResize="0"/>
          <p:nvPr/>
        </p:nvPicPr>
        <p:blipFill rotWithShape="1">
          <a:blip r:embed="rId3">
            <a:alphaModFix/>
          </a:blip>
          <a:srcRect/>
          <a:stretch/>
        </p:blipFill>
        <p:spPr>
          <a:xfrm>
            <a:off x="4572000" y="-10050"/>
            <a:ext cx="4645124" cy="2690575"/>
          </a:xfrm>
          <a:prstGeom prst="rect">
            <a:avLst/>
          </a:prstGeom>
          <a:noFill/>
          <a:ln>
            <a:noFill/>
          </a:ln>
        </p:spPr>
      </p:pic>
      <p:pic>
        <p:nvPicPr>
          <p:cNvPr id="326" name="Google Shape;326;g2b413e8490c_0_155" descr="Gráfico"/>
          <p:cNvPicPr preferRelativeResize="0"/>
          <p:nvPr/>
        </p:nvPicPr>
        <p:blipFill>
          <a:blip r:embed="rId4">
            <a:alphaModFix/>
          </a:blip>
          <a:stretch>
            <a:fillRect/>
          </a:stretch>
        </p:blipFill>
        <p:spPr>
          <a:xfrm>
            <a:off x="4572000" y="2626125"/>
            <a:ext cx="4645150" cy="2517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2526575" y="1258450"/>
            <a:ext cx="2777400" cy="3498000"/>
          </a:xfrm>
          <a:prstGeom prst="rect">
            <a:avLst/>
          </a:prstGeom>
          <a:noFill/>
          <a:ln>
            <a:noFill/>
          </a:ln>
        </p:spPr>
        <p:txBody>
          <a:bodyPr spcFirstLastPara="1" wrap="square" lIns="0" tIns="0" rIns="0" bIns="0" anchor="t" anchorCtr="0">
            <a:noAutofit/>
          </a:bodyPr>
          <a:lstStyle/>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01.</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INTRODUCCIÓN</a:t>
            </a:r>
            <a:endParaRPr sz="900" b="1" i="0" u="none" strike="noStrike" cap="none">
              <a:solidFill>
                <a:srgbClr val="00B9E4"/>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02.</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JUSTIFICACIÓN</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03.</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OBJETIVOS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04.</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PUESTA EN MARCHA</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05.</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NÚMERO DE INTERACCIONES</a:t>
            </a:r>
            <a:endParaRPr sz="900" b="1" i="0" u="none" strike="noStrike" cap="none">
              <a:solidFill>
                <a:schemeClr val="hlink"/>
              </a:solidFill>
              <a:latin typeface="Trebuchet MS"/>
              <a:ea typeface="Trebuchet MS"/>
              <a:cs typeface="Trebuchet MS"/>
              <a:sym typeface="Trebuchet MS"/>
            </a:endParaRPr>
          </a:p>
          <a:p>
            <a:pPr marL="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06.</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TIPOLOGÍA DE LOS CONTACTOS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07.</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PERFIL DE LAS PERSONAS USUARIAS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08.</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MOTIVOS DE LAS CONSULTAS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09.</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MOTIVO SECUNDARIO / SUBYACENTE</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10.</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URGENCIA Y GRAVEDAD DE LOS CASOS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11.</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MEDIOS POR LOS QUE NOS HA CONOCIDO</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12.</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NIVEL DE SATISFACCIÓN</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13.</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ADHERENCIA AL SERVICIO</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14.</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TESTIMONIOS DE USUARIOS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chemeClr val="dk1"/>
              </a:buClr>
              <a:buSzPts val="900"/>
              <a:buFont typeface="Arial"/>
              <a:buNone/>
            </a:pPr>
            <a:r>
              <a:rPr lang="en-US" sz="900" b="1" i="0" u="none" strike="noStrike" cap="none">
                <a:solidFill>
                  <a:srgbClr val="00B9E4"/>
                </a:solidFill>
                <a:latin typeface="Trebuchet MS"/>
                <a:ea typeface="Trebuchet MS"/>
                <a:cs typeface="Trebuchet MS"/>
                <a:sym typeface="Trebuchet MS"/>
              </a:rPr>
              <a:t>15.</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CONCLUSIONES</a:t>
            </a:r>
            <a:endParaRPr sz="900" b="1" i="0" u="none" strike="noStrike" cap="none">
              <a:solidFill>
                <a:schemeClr val="hlink"/>
              </a:solidFill>
              <a:latin typeface="Trebuchet MS"/>
              <a:ea typeface="Trebuchet MS"/>
              <a:cs typeface="Trebuchet MS"/>
              <a:sym typeface="Trebuchet MS"/>
            </a:endParaRPr>
          </a:p>
          <a:p>
            <a:pPr marL="12700" marR="0" lvl="0" indent="0" algn="l" rtl="0">
              <a:lnSpc>
                <a:spcPct val="130000"/>
              </a:lnSpc>
              <a:spcBef>
                <a:spcPts val="0"/>
              </a:spcBef>
              <a:spcAft>
                <a:spcPts val="0"/>
              </a:spcAft>
              <a:buClr>
                <a:srgbClr val="000000"/>
              </a:buClr>
              <a:buSzPts val="900"/>
              <a:buFont typeface="Arial"/>
              <a:buNone/>
            </a:pPr>
            <a:r>
              <a:rPr lang="en-US" sz="900" b="1" i="0" u="none" strike="noStrike" cap="none">
                <a:solidFill>
                  <a:srgbClr val="00B9E4"/>
                </a:solidFill>
                <a:latin typeface="Trebuchet MS"/>
                <a:ea typeface="Trebuchet MS"/>
                <a:cs typeface="Trebuchet MS"/>
                <a:sym typeface="Trebuchet MS"/>
              </a:rPr>
              <a:t>16.</a:t>
            </a:r>
            <a:r>
              <a:rPr lang="en-US" sz="900" b="1" i="0" u="none" strike="noStrike" cap="none">
                <a:solidFill>
                  <a:srgbClr val="C50B30"/>
                </a:solidFill>
                <a:latin typeface="Trebuchet MS"/>
                <a:ea typeface="Trebuchet MS"/>
                <a:cs typeface="Trebuchet MS"/>
                <a:sym typeface="Trebuchet MS"/>
              </a:rPr>
              <a:t> </a:t>
            </a:r>
            <a:r>
              <a:rPr lang="en-US" sz="900" b="1" i="0" u="none" strike="noStrike" cap="none">
                <a:solidFill>
                  <a:schemeClr val="hlink"/>
                </a:solidFill>
                <a:latin typeface="Trebuchet MS"/>
                <a:ea typeface="Trebuchet MS"/>
                <a:cs typeface="Trebuchet MS"/>
                <a:sym typeface="Trebuchet MS"/>
              </a:rPr>
              <a:t>IMPACTO Y RECONOCIMIENTO</a:t>
            </a:r>
            <a:endParaRPr sz="900" b="1" i="0" u="none" strike="noStrike" cap="none">
              <a:solidFill>
                <a:srgbClr val="00B9E4"/>
              </a:solidFill>
              <a:latin typeface="Trebuchet MS"/>
              <a:ea typeface="Trebuchet MS"/>
              <a:cs typeface="Trebuchet MS"/>
              <a:sym typeface="Trebuchet MS"/>
            </a:endParaRPr>
          </a:p>
          <a:p>
            <a:pPr marL="0" marR="0" lvl="0" indent="0" algn="l" rtl="0">
              <a:lnSpc>
                <a:spcPct val="130000"/>
              </a:lnSpc>
              <a:spcBef>
                <a:spcPts val="0"/>
              </a:spcBef>
              <a:spcAft>
                <a:spcPts val="0"/>
              </a:spcAft>
              <a:buClr>
                <a:srgbClr val="000000"/>
              </a:buClr>
              <a:buSzPts val="900"/>
              <a:buFont typeface="Arial"/>
              <a:buNone/>
            </a:pPr>
            <a:endParaRPr sz="900" b="1" i="0" u="none" strike="noStrike" cap="none">
              <a:solidFill>
                <a:schemeClr val="hlink"/>
              </a:solidFill>
              <a:latin typeface="Trebuchet MS"/>
              <a:ea typeface="Trebuchet MS"/>
              <a:cs typeface="Trebuchet MS"/>
              <a:sym typeface="Trebuchet MS"/>
            </a:endParaRPr>
          </a:p>
          <a:p>
            <a:pPr marL="0" marR="0" lvl="0" indent="0" algn="l" rtl="0">
              <a:lnSpc>
                <a:spcPct val="130000"/>
              </a:lnSpc>
              <a:spcBef>
                <a:spcPts val="0"/>
              </a:spcBef>
              <a:spcAft>
                <a:spcPts val="0"/>
              </a:spcAft>
              <a:buClr>
                <a:srgbClr val="000000"/>
              </a:buClr>
              <a:buSzPts val="900"/>
              <a:buFont typeface="Arial"/>
              <a:buNone/>
            </a:pPr>
            <a:endParaRPr sz="900" b="1" i="0" u="none" strike="noStrike" cap="none">
              <a:solidFill>
                <a:schemeClr val="hlink"/>
              </a:solidFill>
              <a:latin typeface="Trebuchet MS"/>
              <a:ea typeface="Trebuchet MS"/>
              <a:cs typeface="Trebuchet MS"/>
              <a:sym typeface="Trebuchet MS"/>
            </a:endParaRPr>
          </a:p>
          <a:p>
            <a:pPr marL="0" marR="0" lvl="0" indent="0" algn="l" rtl="0">
              <a:lnSpc>
                <a:spcPct val="130000"/>
              </a:lnSpc>
              <a:spcBef>
                <a:spcPts val="0"/>
              </a:spcBef>
              <a:spcAft>
                <a:spcPts val="0"/>
              </a:spcAft>
              <a:buClr>
                <a:srgbClr val="000000"/>
              </a:buClr>
              <a:buSzPts val="900"/>
              <a:buFont typeface="Arial"/>
              <a:buNone/>
            </a:pPr>
            <a:endParaRPr sz="900" b="1" i="0" u="none" strike="noStrike" cap="none">
              <a:solidFill>
                <a:schemeClr val="hlink"/>
              </a:solidFill>
              <a:latin typeface="Trebuchet MS"/>
              <a:ea typeface="Trebuchet MS"/>
              <a:cs typeface="Trebuchet MS"/>
              <a:sym typeface="Trebuchet MS"/>
            </a:endParaRPr>
          </a:p>
          <a:p>
            <a:pPr marL="360000" marR="0" lvl="0" indent="0" algn="l" rtl="0">
              <a:lnSpc>
                <a:spcPct val="130000"/>
              </a:lnSpc>
              <a:spcBef>
                <a:spcPts val="0"/>
              </a:spcBef>
              <a:spcAft>
                <a:spcPts val="0"/>
              </a:spcAft>
              <a:buClr>
                <a:srgbClr val="000000"/>
              </a:buClr>
              <a:buSzPts val="900"/>
              <a:buFont typeface="Arial"/>
              <a:buNone/>
            </a:pPr>
            <a:endParaRPr sz="900" b="0" i="0" u="none" strike="noStrike" cap="none">
              <a:solidFill>
                <a:schemeClr val="hlink"/>
              </a:solidFill>
              <a:latin typeface="Trebuchet MS"/>
              <a:ea typeface="Trebuchet MS"/>
              <a:cs typeface="Trebuchet MS"/>
              <a:sym typeface="Trebuchet MS"/>
            </a:endParaRPr>
          </a:p>
        </p:txBody>
      </p:sp>
      <p:sp>
        <p:nvSpPr>
          <p:cNvPr id="101" name="Google Shape;101;p2"/>
          <p:cNvSpPr txBox="1"/>
          <p:nvPr/>
        </p:nvSpPr>
        <p:spPr>
          <a:xfrm>
            <a:off x="861090" y="534168"/>
            <a:ext cx="2531100" cy="1208400"/>
          </a:xfrm>
          <a:prstGeom prst="rect">
            <a:avLst/>
          </a:prstGeom>
          <a:noFill/>
          <a:ln>
            <a:noFill/>
          </a:ln>
        </p:spPr>
        <p:txBody>
          <a:bodyPr spcFirstLastPara="1" wrap="square" lIns="0" tIns="347325" rIns="0" bIns="0" anchor="t" anchorCtr="0">
            <a:noAutofit/>
          </a:bodyPr>
          <a:lstStyle/>
          <a:p>
            <a:pPr marL="1270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B9E4"/>
                </a:solidFill>
                <a:latin typeface="Trebuchet MS"/>
                <a:ea typeface="Trebuchet MS"/>
                <a:cs typeface="Trebuchet MS"/>
                <a:sym typeface="Trebuchet MS"/>
              </a:rPr>
              <a:t>Índice</a:t>
            </a:r>
            <a:endParaRPr sz="3000" b="0" i="0" u="none" strike="noStrike" cap="none">
              <a:solidFill>
                <a:srgbClr val="00B9E4"/>
              </a:solidFill>
              <a:latin typeface="Trebuchet MS"/>
              <a:ea typeface="Trebuchet MS"/>
              <a:cs typeface="Trebuchet MS"/>
              <a:sym typeface="Trebuchet MS"/>
            </a:endParaRPr>
          </a:p>
        </p:txBody>
      </p:sp>
      <p:cxnSp>
        <p:nvCxnSpPr>
          <p:cNvPr id="102" name="Google Shape;102;p2"/>
          <p:cNvCxnSpPr/>
          <p:nvPr/>
        </p:nvCxnSpPr>
        <p:spPr>
          <a:xfrm>
            <a:off x="758175" y="935175"/>
            <a:ext cx="0" cy="3821400"/>
          </a:xfrm>
          <a:prstGeom prst="straightConnector1">
            <a:avLst/>
          </a:prstGeom>
          <a:noFill/>
          <a:ln w="9525" cap="flat" cmpd="sng">
            <a:solidFill>
              <a:srgbClr val="00B9E4"/>
            </a:solidFill>
            <a:prstDash val="solid"/>
            <a:round/>
            <a:headEnd type="none" w="sm" len="sm"/>
            <a:tailEnd type="none" w="sm" len="sm"/>
          </a:ln>
        </p:spPr>
      </p:cxnSp>
      <p:sp>
        <p:nvSpPr>
          <p:cNvPr id="103" name="Google Shape;103;p2"/>
          <p:cNvSpPr txBox="1"/>
          <p:nvPr/>
        </p:nvSpPr>
        <p:spPr>
          <a:xfrm>
            <a:off x="5508104" y="1921415"/>
            <a:ext cx="3260700" cy="1956869"/>
          </a:xfrm>
          <a:prstGeom prst="rect">
            <a:avLst/>
          </a:prstGeom>
          <a:noFill/>
          <a:ln>
            <a:noFill/>
          </a:ln>
        </p:spPr>
        <p:txBody>
          <a:bodyPr spcFirstLastPara="1" wrap="square" lIns="0" tIns="0" rIns="0" bIns="0" anchor="t" anchorCtr="0">
            <a:noAutofit/>
          </a:bodyPr>
          <a:lstStyle/>
          <a:p>
            <a:pPr marL="0" marR="0" lvl="0" indent="0" algn="l" rtl="0">
              <a:lnSpc>
                <a:spcPct val="130000"/>
              </a:lnSpc>
              <a:spcBef>
                <a:spcPts val="0"/>
              </a:spcBef>
              <a:spcAft>
                <a:spcPts val="0"/>
              </a:spcAft>
              <a:buClr>
                <a:srgbClr val="000000"/>
              </a:buClr>
              <a:buSzPts val="900"/>
              <a:buFont typeface="Arial"/>
              <a:buNone/>
            </a:pPr>
            <a:endParaRPr sz="900" b="1" i="0" u="none" strike="noStrike" cap="none">
              <a:solidFill>
                <a:schemeClr val="hlink"/>
              </a:solidFill>
              <a:latin typeface="Trebuchet MS"/>
              <a:ea typeface="Trebuchet MS"/>
              <a:cs typeface="Trebuchet MS"/>
              <a:sym typeface="Trebuchet MS"/>
            </a:endParaRPr>
          </a:p>
          <a:p>
            <a:pPr marL="0" marR="0" lvl="0" indent="0" algn="l" rtl="0">
              <a:lnSpc>
                <a:spcPct val="130000"/>
              </a:lnSpc>
              <a:spcBef>
                <a:spcPts val="0"/>
              </a:spcBef>
              <a:spcAft>
                <a:spcPts val="0"/>
              </a:spcAft>
              <a:buClr>
                <a:srgbClr val="000000"/>
              </a:buClr>
              <a:buSzPts val="900"/>
              <a:buFont typeface="Arial"/>
              <a:buNone/>
            </a:pPr>
            <a:endParaRPr sz="900" b="1" i="0" u="none" strike="noStrike" cap="none">
              <a:solidFill>
                <a:schemeClr val="hlink"/>
              </a:solidFill>
              <a:latin typeface="Trebuchet MS"/>
              <a:ea typeface="Trebuchet MS"/>
              <a:cs typeface="Trebuchet MS"/>
              <a:sym typeface="Trebuchet MS"/>
            </a:endParaRPr>
          </a:p>
          <a:p>
            <a:pPr marL="360000" marR="0" lvl="0" indent="0" algn="l" rtl="0">
              <a:lnSpc>
                <a:spcPct val="130000"/>
              </a:lnSpc>
              <a:spcBef>
                <a:spcPts val="0"/>
              </a:spcBef>
              <a:spcAft>
                <a:spcPts val="0"/>
              </a:spcAft>
              <a:buClr>
                <a:srgbClr val="000000"/>
              </a:buClr>
              <a:buSzPts val="900"/>
              <a:buFont typeface="Arial"/>
              <a:buNone/>
            </a:pPr>
            <a:endParaRPr sz="900" b="0" i="0" u="none" strike="noStrike" cap="none">
              <a:solidFill>
                <a:srgbClr val="757070"/>
              </a:solidFill>
              <a:latin typeface="Trebuchet MS"/>
              <a:ea typeface="Trebuchet MS"/>
              <a:cs typeface="Trebuchet MS"/>
              <a:sym typeface="Trebuchet MS"/>
            </a:endParaRPr>
          </a:p>
          <a:p>
            <a:pPr marL="360000" marR="0" lvl="0" indent="0" algn="l" rtl="0">
              <a:lnSpc>
                <a:spcPct val="130000"/>
              </a:lnSpc>
              <a:spcBef>
                <a:spcPts val="0"/>
              </a:spcBef>
              <a:spcAft>
                <a:spcPts val="0"/>
              </a:spcAft>
              <a:buClr>
                <a:srgbClr val="000000"/>
              </a:buClr>
              <a:buSzPts val="900"/>
              <a:buFont typeface="Arial"/>
              <a:buNone/>
            </a:pPr>
            <a:endParaRPr sz="900" b="0" i="0" u="none" strike="noStrike" cap="none">
              <a:solidFill>
                <a:schemeClr val="hlink"/>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30"/>
        <p:cNvGrpSpPr/>
        <p:nvPr/>
      </p:nvGrpSpPr>
      <p:grpSpPr>
        <a:xfrm>
          <a:off x="0" y="0"/>
          <a:ext cx="0" cy="0"/>
          <a:chOff x="0" y="0"/>
          <a:chExt cx="0" cy="0"/>
        </a:xfrm>
      </p:grpSpPr>
      <p:sp>
        <p:nvSpPr>
          <p:cNvPr id="331" name="Google Shape;331;g2b413e8490c_0_182"/>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332" name="Google Shape;332;g2b413e8490c_0_182"/>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33" name="Google Shape;333;g2b413e8490c_0_182"/>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34" name="Google Shape;334;g2b413e8490c_0_182"/>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35" name="Google Shape;335;g2b413e8490c_0_182"/>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MOTIVOS DE LAS CONSULTAS</a:t>
            </a:r>
            <a:endParaRPr sz="2300" b="0" i="0" u="none" strike="noStrike" cap="none">
              <a:solidFill>
                <a:srgbClr val="E7E5DD"/>
              </a:solidFill>
              <a:latin typeface="Trebuchet MS"/>
              <a:ea typeface="Trebuchet MS"/>
              <a:cs typeface="Trebuchet MS"/>
              <a:sym typeface="Trebuchet MS"/>
            </a:endParaRPr>
          </a:p>
        </p:txBody>
      </p:sp>
      <p:sp>
        <p:nvSpPr>
          <p:cNvPr id="336" name="Google Shape;336;g2b413e8490c_0_182"/>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08</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40"/>
        <p:cNvGrpSpPr/>
        <p:nvPr/>
      </p:nvGrpSpPr>
      <p:grpSpPr>
        <a:xfrm>
          <a:off x="0" y="0"/>
          <a:ext cx="0" cy="0"/>
          <a:chOff x="0" y="0"/>
          <a:chExt cx="0" cy="0"/>
        </a:xfrm>
      </p:grpSpPr>
      <p:sp>
        <p:nvSpPr>
          <p:cNvPr id="341" name="Google Shape;341;g2b413e8490c_0_194"/>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42" name="Google Shape;342;g2b413e8490c_0_194"/>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43" name="Google Shape;343;g2b413e8490c_0_194"/>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44" name="Google Shape;344;g2b413e8490c_0_194"/>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45" name="Google Shape;345;g2b413e8490c_0_194"/>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46" name="Google Shape;346;g2b413e8490c_0_194"/>
          <p:cNvSpPr txBox="1"/>
          <p:nvPr/>
        </p:nvSpPr>
        <p:spPr>
          <a:xfrm>
            <a:off x="386302" y="160325"/>
            <a:ext cx="39282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Principales Motivos: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Problemas de Ansiedad y Estrés (24.4%):</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Destacado como el motivo más común.</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Relaciones Sociales (20.5%):</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Problemas en las interacciones sociales (Familiares, amistades, pareja, laborales…).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Depresión (14.3%):</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 observa como una razón significativa para buscar apoyo.</a:t>
            </a:r>
            <a:endParaRPr sz="1200" b="0" i="0" u="none" strike="noStrike" cap="none">
              <a:solidFill>
                <a:srgbClr val="374151"/>
              </a:solidFill>
              <a:latin typeface="Roboto"/>
              <a:ea typeface="Roboto"/>
              <a:cs typeface="Roboto"/>
              <a:sym typeface="Roboto"/>
            </a:endParaRPr>
          </a:p>
          <a:p>
            <a:pPr marL="0" marR="0" lvl="0" indent="0" algn="l" rtl="0">
              <a:lnSpc>
                <a:spcPct val="115000"/>
              </a:lnSpc>
              <a:spcBef>
                <a:spcPts val="0"/>
              </a:spcBef>
              <a:spcAft>
                <a:spcPts val="0"/>
              </a:spcAft>
              <a:buNone/>
            </a:pPr>
            <a:endParaRPr sz="1200" b="0" i="0" u="none" strike="noStrike" cap="none">
              <a:solidFill>
                <a:srgbClr val="374151"/>
              </a:solidFill>
              <a:latin typeface="Roboto"/>
              <a:ea typeface="Roboto"/>
              <a:cs typeface="Roboto"/>
              <a:sym typeface="Roboto"/>
            </a:endParaRPr>
          </a:p>
          <a:p>
            <a:pPr marL="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347" name="Google Shape;347;g2b413e8490c_0_194"/>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348" name="Google Shape;348;g2b413e8490c_0_194"/>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349" name="Google Shape;349;g2b413e8490c_0_194"/>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g2b413e8490c_0_194"/>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g2b413e8490c_0_194"/>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g2b413e8490c_0_194"/>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g2b413e8490c_0_194"/>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354" name="Google Shape;354;g2b413e8490c_0_194"/>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355" name="Google Shape;355;g2b413e8490c_0_194"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6" name="Google Shape;356;g2b413e8490c_0_194"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g2b413e8490c_0_194"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8" name="Google Shape;358;g2b413e8490c_0_194" title="Gráfico"/>
          <p:cNvPicPr preferRelativeResize="0"/>
          <p:nvPr/>
        </p:nvPicPr>
        <p:blipFill rotWithShape="1">
          <a:blip r:embed="rId3">
            <a:alphaModFix/>
          </a:blip>
          <a:srcRect/>
          <a:stretch/>
        </p:blipFill>
        <p:spPr>
          <a:xfrm>
            <a:off x="4580125" y="1294260"/>
            <a:ext cx="4628900" cy="28655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g2b413e8490c_0_219"/>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364" name="Google Shape;364;g2b413e8490c_0_219"/>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65" name="Google Shape;365;g2b413e8490c_0_219"/>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66" name="Google Shape;366;g2b413e8490c_0_219"/>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67" name="Google Shape;367;g2b413e8490c_0_219"/>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MOTIVOS SECUNDARIOS / SUBYACENTES</a:t>
            </a:r>
            <a:endParaRPr sz="2300" b="0" i="0" u="none" strike="noStrike" cap="none">
              <a:solidFill>
                <a:srgbClr val="E7E5DD"/>
              </a:solidFill>
              <a:latin typeface="Trebuchet MS"/>
              <a:ea typeface="Trebuchet MS"/>
              <a:cs typeface="Trebuchet MS"/>
              <a:sym typeface="Trebuchet MS"/>
            </a:endParaRPr>
          </a:p>
        </p:txBody>
      </p:sp>
      <p:sp>
        <p:nvSpPr>
          <p:cNvPr id="368" name="Google Shape;368;g2b413e8490c_0_219"/>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09</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72"/>
        <p:cNvGrpSpPr/>
        <p:nvPr/>
      </p:nvGrpSpPr>
      <p:grpSpPr>
        <a:xfrm>
          <a:off x="0" y="0"/>
          <a:ext cx="0" cy="0"/>
          <a:chOff x="0" y="0"/>
          <a:chExt cx="0" cy="0"/>
        </a:xfrm>
      </p:grpSpPr>
      <p:sp>
        <p:nvSpPr>
          <p:cNvPr id="373" name="Google Shape;373;g2b413e8490c_0_250"/>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23</a:t>
            </a:fld>
            <a:endParaRPr>
              <a:solidFill>
                <a:srgbClr val="002664"/>
              </a:solidFill>
              <a:latin typeface="Trebuchet MS"/>
              <a:ea typeface="Trebuchet MS"/>
              <a:cs typeface="Trebuchet MS"/>
              <a:sym typeface="Trebuchet MS"/>
            </a:endParaRPr>
          </a:p>
        </p:txBody>
      </p:sp>
      <p:sp>
        <p:nvSpPr>
          <p:cNvPr id="374" name="Google Shape;374;g2b413e8490c_0_250"/>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375" name="Google Shape;375;g2b413e8490c_0_250"/>
          <p:cNvSpPr txBox="1"/>
          <p:nvPr/>
        </p:nvSpPr>
        <p:spPr>
          <a:xfrm>
            <a:off x="1591500" y="409825"/>
            <a:ext cx="6997200" cy="53169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Motivos Subyacentes: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Ansiedad (38.4%):</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Aparece como motivo secundario en casos no identificados inicialmente.</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Baja Autoestima (23.2%):</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Contribuye a la sintomatología en una cuarta parte de los casos.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Tristeza (21.6%):</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 presenta como un motivo subyacente significativo.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Problemas Familiares (21.6%):</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Relacionados con el entorno familiar de la persona usuaria.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Depresión (19.8%):</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Como motivo secundario, afecta a casi una quinta parte de los casos.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Otros Motivos Subyacentes: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Miedo (14.1%), Soledad (13.6%), Ideación Suicida (10.6%):</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Otros factores adicionales que se descubren durante la exploración.</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1200"/>
              <a:buFont typeface="Arial"/>
              <a:buNone/>
            </a:pPr>
            <a:endParaRPr sz="1200" b="1" i="0" u="none" strike="noStrike" cap="none">
              <a:solidFill>
                <a:schemeClr val="dk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79"/>
        <p:cNvGrpSpPr/>
        <p:nvPr/>
      </p:nvGrpSpPr>
      <p:grpSpPr>
        <a:xfrm>
          <a:off x="0" y="0"/>
          <a:ext cx="0" cy="0"/>
          <a:chOff x="0" y="0"/>
          <a:chExt cx="0" cy="0"/>
        </a:xfrm>
      </p:grpSpPr>
      <p:sp>
        <p:nvSpPr>
          <p:cNvPr id="380" name="Google Shape;380;g2b413e8490c_0_257"/>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381" name="Google Shape;381;g2b413e8490c_0_257"/>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82" name="Google Shape;382;g2b413e8490c_0_257"/>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83" name="Google Shape;383;g2b413e8490c_0_257"/>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84" name="Google Shape;384;g2b413e8490c_0_257"/>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URGENCIA Y GRAVEDAD DE LOS CASOS</a:t>
            </a:r>
            <a:endParaRPr sz="2300" b="0" i="0" u="none" strike="noStrike" cap="none">
              <a:solidFill>
                <a:srgbClr val="E7E5DD"/>
              </a:solidFill>
              <a:latin typeface="Trebuchet MS"/>
              <a:ea typeface="Trebuchet MS"/>
              <a:cs typeface="Trebuchet MS"/>
              <a:sym typeface="Trebuchet MS"/>
            </a:endParaRPr>
          </a:p>
        </p:txBody>
      </p:sp>
      <p:sp>
        <p:nvSpPr>
          <p:cNvPr id="385" name="Google Shape;385;g2b413e8490c_0_257"/>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10</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389"/>
        <p:cNvGrpSpPr/>
        <p:nvPr/>
      </p:nvGrpSpPr>
      <p:grpSpPr>
        <a:xfrm>
          <a:off x="0" y="0"/>
          <a:ext cx="0" cy="0"/>
          <a:chOff x="0" y="0"/>
          <a:chExt cx="0" cy="0"/>
        </a:xfrm>
      </p:grpSpPr>
      <p:sp>
        <p:nvSpPr>
          <p:cNvPr id="390" name="Google Shape;390;g2b413e8490c_0_266"/>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91" name="Google Shape;391;g2b413e8490c_0_266"/>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92" name="Google Shape;392;g2b413e8490c_0_266"/>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93" name="Google Shape;393;g2b413e8490c_0_266"/>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94" name="Google Shape;394;g2b413e8490c_0_266"/>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395" name="Google Shape;395;g2b413e8490c_0_266"/>
          <p:cNvSpPr txBox="1"/>
          <p:nvPr/>
        </p:nvSpPr>
        <p:spPr>
          <a:xfrm>
            <a:off x="386300" y="160325"/>
            <a:ext cx="41856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Niveles de Urgencia y Gravedad:Evaluación de Urgencia y Gravedad:</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Resolución Efectiva de Urgencias Altas: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equipo ha logrado manejar satisfactoriamente situaciones urgentes.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Orientaciones de Seguridad:</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a:solidFill>
                  <a:srgbClr val="374151"/>
                </a:solidFill>
                <a:latin typeface="Roboto"/>
                <a:ea typeface="Roboto"/>
                <a:cs typeface="Roboto"/>
                <a:sym typeface="Roboto"/>
              </a:rPr>
              <a:t>L</a:t>
            </a:r>
            <a:r>
              <a:rPr lang="en-US" sz="1200" b="0" i="0" u="none" strike="noStrike" cap="none">
                <a:solidFill>
                  <a:srgbClr val="374151"/>
                </a:solidFill>
                <a:latin typeface="Roboto"/>
                <a:ea typeface="Roboto"/>
                <a:cs typeface="Roboto"/>
                <a:sym typeface="Roboto"/>
              </a:rPr>
              <a:t>lamar al teléfono 112 en casos de riesgo físico.</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Recursos Específicos: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Situaciones de violencia de género: "012 Mujer".</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Menores de 18 años con maltrato; Teléfono del Menor(116</a:t>
            </a:r>
            <a:r>
              <a:rPr lang="en-US" sz="1200">
                <a:solidFill>
                  <a:srgbClr val="374151"/>
                </a:solidFill>
                <a:latin typeface="Roboto"/>
                <a:ea typeface="Roboto"/>
                <a:cs typeface="Roboto"/>
                <a:sym typeface="Roboto"/>
              </a:rPr>
              <a:t>111)</a:t>
            </a:r>
            <a:r>
              <a:rPr lang="en-US" sz="1200" b="0" i="0" u="none" strike="noStrike" cap="none">
                <a:solidFill>
                  <a:srgbClr val="374151"/>
                </a:solidFill>
                <a:latin typeface="Roboto"/>
                <a:ea typeface="Roboto"/>
                <a:cs typeface="Roboto"/>
                <a:sym typeface="Roboto"/>
              </a:rPr>
              <a:t>.</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Resultados Positivos: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Resolución Satisfactoria de Urgencias: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equipo ha manejado casos de urgencia de manera satisfactoria.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Derivación a Recursos Especializados: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 ha orientado a las personas usuarias hacia recursos especializados según la necesidad.</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396" name="Google Shape;396;g2b413e8490c_0_266"/>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397" name="Google Shape;397;g2b413e8490c_0_266"/>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398" name="Google Shape;398;g2b413e8490c_0_266"/>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g2b413e8490c_0_266"/>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g2b413e8490c_0_266"/>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g2b413e8490c_0_266"/>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g2b413e8490c_0_266"/>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403" name="Google Shape;403;g2b413e8490c_0_266"/>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404" name="Google Shape;404;g2b413e8490c_0_266"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g2b413e8490c_0_266"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g2b413e8490c_0_266"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7" name="Google Shape;407;g2b413e8490c_0_266" title="Gráfico"/>
          <p:cNvPicPr preferRelativeResize="0"/>
          <p:nvPr/>
        </p:nvPicPr>
        <p:blipFill rotWithShape="1">
          <a:blip r:embed="rId3">
            <a:alphaModFix/>
          </a:blip>
          <a:srcRect/>
          <a:stretch/>
        </p:blipFill>
        <p:spPr>
          <a:xfrm>
            <a:off x="4908313" y="-10050"/>
            <a:ext cx="3972532" cy="2459200"/>
          </a:xfrm>
          <a:prstGeom prst="rect">
            <a:avLst/>
          </a:prstGeom>
          <a:noFill/>
          <a:ln>
            <a:noFill/>
          </a:ln>
        </p:spPr>
      </p:pic>
      <p:pic>
        <p:nvPicPr>
          <p:cNvPr id="408" name="Google Shape;408;g2b413e8490c_0_266" title="Gráfico"/>
          <p:cNvPicPr preferRelativeResize="0"/>
          <p:nvPr/>
        </p:nvPicPr>
        <p:blipFill rotWithShape="1">
          <a:blip r:embed="rId4">
            <a:alphaModFix/>
          </a:blip>
          <a:srcRect/>
          <a:stretch/>
        </p:blipFill>
        <p:spPr>
          <a:xfrm>
            <a:off x="4908313" y="2676229"/>
            <a:ext cx="3972525" cy="24591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12"/>
        <p:cNvGrpSpPr/>
        <p:nvPr/>
      </p:nvGrpSpPr>
      <p:grpSpPr>
        <a:xfrm>
          <a:off x="0" y="0"/>
          <a:ext cx="0" cy="0"/>
          <a:chOff x="0" y="0"/>
          <a:chExt cx="0" cy="0"/>
        </a:xfrm>
      </p:grpSpPr>
      <p:sp>
        <p:nvSpPr>
          <p:cNvPr id="413" name="Google Shape;413;g2b413e8490c_0_292"/>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414" name="Google Shape;414;g2b413e8490c_0_292"/>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15" name="Google Shape;415;g2b413e8490c_0_292"/>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16" name="Google Shape;416;g2b413e8490c_0_292"/>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17" name="Google Shape;417;g2b413e8490c_0_292"/>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MEDIOS POR LOS QUE NOS HA CONOCIDO</a:t>
            </a:r>
            <a:endParaRPr sz="2300" b="0" i="0" u="none" strike="noStrike" cap="none">
              <a:solidFill>
                <a:srgbClr val="E7E5DD"/>
              </a:solidFill>
              <a:latin typeface="Trebuchet MS"/>
              <a:ea typeface="Trebuchet MS"/>
              <a:cs typeface="Trebuchet MS"/>
              <a:sym typeface="Trebuchet MS"/>
            </a:endParaRPr>
          </a:p>
        </p:txBody>
      </p:sp>
      <p:sp>
        <p:nvSpPr>
          <p:cNvPr id="418" name="Google Shape;418;g2b413e8490c_0_292"/>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11</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22"/>
        <p:cNvGrpSpPr/>
        <p:nvPr/>
      </p:nvGrpSpPr>
      <p:grpSpPr>
        <a:xfrm>
          <a:off x="0" y="0"/>
          <a:ext cx="0" cy="0"/>
          <a:chOff x="0" y="0"/>
          <a:chExt cx="0" cy="0"/>
        </a:xfrm>
      </p:grpSpPr>
      <p:sp>
        <p:nvSpPr>
          <p:cNvPr id="423" name="Google Shape;423;g2b413e8490c_0_326"/>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27</a:t>
            </a:fld>
            <a:endParaRPr>
              <a:solidFill>
                <a:srgbClr val="002664"/>
              </a:solidFill>
              <a:latin typeface="Trebuchet MS"/>
              <a:ea typeface="Trebuchet MS"/>
              <a:cs typeface="Trebuchet MS"/>
              <a:sym typeface="Trebuchet MS"/>
            </a:endParaRPr>
          </a:p>
        </p:txBody>
      </p:sp>
      <p:sp>
        <p:nvSpPr>
          <p:cNvPr id="424" name="Google Shape;424;g2b413e8490c_0_326"/>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425" name="Google Shape;425;g2b413e8490c_0_326"/>
          <p:cNvSpPr txBox="1"/>
          <p:nvPr/>
        </p:nvSpPr>
        <p:spPr>
          <a:xfrm>
            <a:off x="1581150" y="68300"/>
            <a:ext cx="7562700" cy="70317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Fuentes de Conocimiento del Servicio: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Internet: 68.6%</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Mayoritariamente a través de búsquedas en línea y recursos web.</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Recomendación de Profesionales: 10.3%</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Indicativo de la confianza de otros profesionales en nuestro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Redes Sociales: 4.9%</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Participación en plataformas sociales para promover 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Recomendación Familiar: 4.8%</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Familiares que han experimentado beneficios recomendando 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Recomendación de Conocidos o Amigos: 4.8%</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La importancia del boca a boca en la difusión del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Medios de Comunicación: 1.2%</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Cobertura en prensa, radio u otros medios tradicionales.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Otros: 5.4%</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Incluye diversas fuentes menos comunes.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Destacamos: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Presencia en Internet como Pilar Fundamental:</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Reconocimiento Profesional: La recomendación de profesionales es una señal de calidad y confianza.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Impacto del "Boca a Boca": Recomendaciones personales, tanto de familiares como de amigos, son cruciales.</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1200"/>
              <a:buFont typeface="Arial"/>
              <a:buNone/>
            </a:pPr>
            <a:endParaRPr sz="1200" b="1" i="0" u="none" strike="noStrike" cap="none">
              <a:solidFill>
                <a:schemeClr val="dk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29"/>
        <p:cNvGrpSpPr/>
        <p:nvPr/>
      </p:nvGrpSpPr>
      <p:grpSpPr>
        <a:xfrm>
          <a:off x="0" y="0"/>
          <a:ext cx="0" cy="0"/>
          <a:chOff x="0" y="0"/>
          <a:chExt cx="0" cy="0"/>
        </a:xfrm>
      </p:grpSpPr>
      <p:sp>
        <p:nvSpPr>
          <p:cNvPr id="430" name="Google Shape;430;g2b413e8490c_0_333"/>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431" name="Google Shape;431;g2b413e8490c_0_333"/>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32" name="Google Shape;432;g2b413e8490c_0_333"/>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33" name="Google Shape;433;g2b413e8490c_0_333"/>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34" name="Google Shape;434;g2b413e8490c_0_333"/>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NIVEL DE SATISFACCIÓN</a:t>
            </a:r>
            <a:endParaRPr sz="2300" b="0" i="0" u="none" strike="noStrike" cap="none">
              <a:solidFill>
                <a:srgbClr val="E7E5DD"/>
              </a:solidFill>
              <a:latin typeface="Trebuchet MS"/>
              <a:ea typeface="Trebuchet MS"/>
              <a:cs typeface="Trebuchet MS"/>
              <a:sym typeface="Trebuchet MS"/>
            </a:endParaRPr>
          </a:p>
        </p:txBody>
      </p:sp>
      <p:sp>
        <p:nvSpPr>
          <p:cNvPr id="435" name="Google Shape;435;g2b413e8490c_0_333"/>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12</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39"/>
        <p:cNvGrpSpPr/>
        <p:nvPr/>
      </p:nvGrpSpPr>
      <p:grpSpPr>
        <a:xfrm>
          <a:off x="0" y="0"/>
          <a:ext cx="0" cy="0"/>
          <a:chOff x="0" y="0"/>
          <a:chExt cx="0" cy="0"/>
        </a:xfrm>
      </p:grpSpPr>
      <p:sp>
        <p:nvSpPr>
          <p:cNvPr id="440" name="Google Shape;440;g2b413e8490c_0_342"/>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41" name="Google Shape;441;g2b413e8490c_0_342"/>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42" name="Google Shape;442;g2b413e8490c_0_342"/>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43" name="Google Shape;443;g2b413e8490c_0_342"/>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44" name="Google Shape;444;g2b413e8490c_0_342"/>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45" name="Google Shape;445;g2b413e8490c_0_342"/>
          <p:cNvSpPr txBox="1"/>
          <p:nvPr/>
        </p:nvSpPr>
        <p:spPr>
          <a:xfrm>
            <a:off x="386300" y="160325"/>
            <a:ext cx="41856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Evaluación de la Experiencia:</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Satisfacción General: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94.9% de los usuarios expresaron satisfacción con 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Trato Profesional: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97.3% evaluaron positivamente el trato recibido por los profesionales.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Comentarios y Feedback:</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Calidad de la Atención:</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Comentarios resaltan la calidad y efectividad de la atención.</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Accesibilidad y Respuesta Rápida: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Reconocimiento por la prontitud y accesibilidad del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Contribución al Bienestar:</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Usuarios agradecen el impacto positivo en su bienestar mental.</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446" name="Google Shape;446;g2b413e8490c_0_342"/>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447" name="Google Shape;447;g2b413e8490c_0_342"/>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448" name="Google Shape;448;g2b413e8490c_0_342"/>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9" name="Google Shape;449;g2b413e8490c_0_342"/>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 name="Google Shape;450;g2b413e8490c_0_342"/>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 name="Google Shape;451;g2b413e8490c_0_342"/>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2" name="Google Shape;452;g2b413e8490c_0_342"/>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453" name="Google Shape;453;g2b413e8490c_0_342"/>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454" name="Google Shape;454;g2b413e8490c_0_342"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g2b413e8490c_0_342"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g2b413e8490c_0_342"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57" name="Google Shape;457;g2b413e8490c_0_342" descr="Gráfico de respuestas de formularios. Título de la pregunta: Valora del 1 al 5 tu satisfacción con la información recibida, siendo 1 la puntuación más baja y 5 la más alta.&#10;. Número de respuestas: 2.227 respuestas." title="Valora del 1 al 5 tu satisfacción con la información recibida, siendo 1 la puntuación más baja y 5 la más alta.&#10;"/>
          <p:cNvPicPr preferRelativeResize="0"/>
          <p:nvPr/>
        </p:nvPicPr>
        <p:blipFill rotWithShape="1">
          <a:blip r:embed="rId3">
            <a:alphaModFix/>
          </a:blip>
          <a:srcRect/>
          <a:stretch/>
        </p:blipFill>
        <p:spPr>
          <a:xfrm>
            <a:off x="4572000" y="7923"/>
            <a:ext cx="4628900" cy="2351194"/>
          </a:xfrm>
          <a:prstGeom prst="rect">
            <a:avLst/>
          </a:prstGeom>
          <a:noFill/>
          <a:ln>
            <a:noFill/>
          </a:ln>
        </p:spPr>
      </p:pic>
      <p:pic>
        <p:nvPicPr>
          <p:cNvPr id="458" name="Google Shape;458;g2b413e8490c_0_342" descr="Gráfico de respuestas de formularios. Título de la pregunta: Valora del 1 al 5 el trato profesional recibido, siendo 1 la puntuación más baja y 5 la más alta.&#10;. Número de respuestas: 2.229 respuestas." title="Valora del 1 al 5 el trato profesional recibido, siendo 1 la puntuación más baja y 5 la más alta.&#10;"/>
          <p:cNvPicPr preferRelativeResize="0"/>
          <p:nvPr/>
        </p:nvPicPr>
        <p:blipFill rotWithShape="1">
          <a:blip r:embed="rId4">
            <a:alphaModFix/>
          </a:blip>
          <a:srcRect/>
          <a:stretch/>
        </p:blipFill>
        <p:spPr>
          <a:xfrm>
            <a:off x="4580125" y="2950504"/>
            <a:ext cx="4628900" cy="21960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3"/>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109" name="Google Shape;109;p3"/>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0" name="Google Shape;110;p3"/>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1" name="Google Shape;111;p3"/>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w="9525" cap="flat" cmpd="sng">
            <a:solidFill>
              <a:srgbClr val="00B9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5071050" y="1657425"/>
            <a:ext cx="21858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400" b="0" i="0" u="none" strike="noStrike" cap="none">
                <a:solidFill>
                  <a:schemeClr val="lt1"/>
                </a:solidFill>
                <a:latin typeface="Trebuchet MS"/>
                <a:ea typeface="Trebuchet MS"/>
                <a:cs typeface="Trebuchet MS"/>
                <a:sym typeface="Trebuchet MS"/>
              </a:rPr>
              <a:t>INTRODUCCIÓN</a:t>
            </a:r>
            <a:endParaRPr sz="2400" b="0" i="0" u="none" strike="noStrike" cap="none">
              <a:solidFill>
                <a:schemeClr val="lt1"/>
              </a:solidFill>
              <a:latin typeface="Trebuchet MS"/>
              <a:ea typeface="Trebuchet MS"/>
              <a:cs typeface="Trebuchet MS"/>
              <a:sym typeface="Trebuchet MS"/>
            </a:endParaRPr>
          </a:p>
        </p:txBody>
      </p:sp>
      <p:sp>
        <p:nvSpPr>
          <p:cNvPr id="113" name="Google Shape;113;p3"/>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01</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62"/>
        <p:cNvGrpSpPr/>
        <p:nvPr/>
      </p:nvGrpSpPr>
      <p:grpSpPr>
        <a:xfrm>
          <a:off x="0" y="0"/>
          <a:ext cx="0" cy="0"/>
          <a:chOff x="0" y="0"/>
          <a:chExt cx="0" cy="0"/>
        </a:xfrm>
      </p:grpSpPr>
      <p:sp>
        <p:nvSpPr>
          <p:cNvPr id="463" name="Google Shape;463;g2b413e8490c_0_370"/>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64" name="Google Shape;464;g2b413e8490c_0_370"/>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65" name="Google Shape;465;g2b413e8490c_0_370"/>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66" name="Google Shape;466;g2b413e8490c_0_370"/>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67" name="Google Shape;467;g2b413e8490c_0_370"/>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68" name="Google Shape;468;g2b413e8490c_0_370"/>
          <p:cNvSpPr txBox="1"/>
          <p:nvPr/>
        </p:nvSpPr>
        <p:spPr>
          <a:xfrm>
            <a:off x="386300" y="413650"/>
            <a:ext cx="41856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200"/>
              <a:buFont typeface="Arial"/>
              <a:buNone/>
            </a:pPr>
            <a:endParaRPr sz="1200" b="1" i="0" u="none" strike="noStrike" cap="none">
              <a:solidFill>
                <a:schemeClr val="dk1"/>
              </a:solidFill>
              <a:latin typeface="Roboto"/>
              <a:ea typeface="Roboto"/>
              <a:cs typeface="Roboto"/>
              <a:sym typeface="Roboto"/>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Indicadores de Impacto: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Recomendación Activa: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97.7% de los usuarios recomendaría el servicio a otros.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Consulta Resuelta: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96.6% manifestó que su consulta se resolvió satisfactoriamente.</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Fidelidad del Usuario: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59% de los usuarios ha contactado más de una vez.</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Número medio de seguimientos: 6.7; Máximo: 97.</a:t>
            </a:r>
            <a:endParaRPr sz="1200" b="0" i="0" u="none" strike="noStrike" cap="none">
              <a:solidFill>
                <a:srgbClr val="374151"/>
              </a:solidFill>
              <a:latin typeface="Roboto"/>
              <a:ea typeface="Roboto"/>
              <a:cs typeface="Roboto"/>
              <a:sym typeface="Roboto"/>
            </a:endParaRPr>
          </a:p>
          <a:p>
            <a:pPr marL="45720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
        <p:nvSpPr>
          <p:cNvPr id="469" name="Google Shape;469;g2b413e8490c_0_370"/>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470" name="Google Shape;470;g2b413e8490c_0_370"/>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471" name="Google Shape;471;g2b413e8490c_0_370"/>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2" name="Google Shape;472;g2b413e8490c_0_370"/>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3" name="Google Shape;473;g2b413e8490c_0_370"/>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4" name="Google Shape;474;g2b413e8490c_0_370"/>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5" name="Google Shape;475;g2b413e8490c_0_370"/>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476" name="Google Shape;476;g2b413e8490c_0_370"/>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477" name="Google Shape;477;g2b413e8490c_0_370"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g2b413e8490c_0_370"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g2b413e8490c_0_370"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80" name="Google Shape;480;g2b413e8490c_0_370" title="Gráfico"/>
          <p:cNvPicPr preferRelativeResize="0"/>
          <p:nvPr/>
        </p:nvPicPr>
        <p:blipFill rotWithShape="1">
          <a:blip r:embed="rId3">
            <a:alphaModFix/>
          </a:blip>
          <a:srcRect/>
          <a:stretch/>
        </p:blipFill>
        <p:spPr>
          <a:xfrm>
            <a:off x="4572000" y="0"/>
            <a:ext cx="4628900" cy="2454975"/>
          </a:xfrm>
          <a:prstGeom prst="rect">
            <a:avLst/>
          </a:prstGeom>
          <a:noFill/>
          <a:ln>
            <a:noFill/>
          </a:ln>
        </p:spPr>
      </p:pic>
      <p:pic>
        <p:nvPicPr>
          <p:cNvPr id="481" name="Google Shape;481;g2b413e8490c_0_370" title="Gráfico"/>
          <p:cNvPicPr preferRelativeResize="0"/>
          <p:nvPr/>
        </p:nvPicPr>
        <p:blipFill rotWithShape="1">
          <a:blip r:embed="rId4">
            <a:alphaModFix/>
          </a:blip>
          <a:srcRect/>
          <a:stretch/>
        </p:blipFill>
        <p:spPr>
          <a:xfrm>
            <a:off x="4572000" y="2454975"/>
            <a:ext cx="4628900" cy="2680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sp>
        <p:nvSpPr>
          <p:cNvPr id="486" name="Google Shape;486;g2b413e8490c_0_397"/>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487" name="Google Shape;487;g2b413e8490c_0_397"/>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88" name="Google Shape;488;g2b413e8490c_0_397"/>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89" name="Google Shape;489;g2b413e8490c_0_397"/>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490" name="Google Shape;490;g2b413e8490c_0_397"/>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ADHERENCIA AL SERVICIO</a:t>
            </a:r>
            <a:endParaRPr sz="2300" b="0" i="0" u="none" strike="noStrike" cap="none">
              <a:solidFill>
                <a:srgbClr val="E7E5DD"/>
              </a:solidFill>
              <a:latin typeface="Trebuchet MS"/>
              <a:ea typeface="Trebuchet MS"/>
              <a:cs typeface="Trebuchet MS"/>
              <a:sym typeface="Trebuchet MS"/>
            </a:endParaRPr>
          </a:p>
        </p:txBody>
      </p:sp>
      <p:sp>
        <p:nvSpPr>
          <p:cNvPr id="491" name="Google Shape;491;g2b413e8490c_0_397"/>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13</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495"/>
        <p:cNvGrpSpPr/>
        <p:nvPr/>
      </p:nvGrpSpPr>
      <p:grpSpPr>
        <a:xfrm>
          <a:off x="0" y="0"/>
          <a:ext cx="0" cy="0"/>
          <a:chOff x="0" y="0"/>
          <a:chExt cx="0" cy="0"/>
        </a:xfrm>
      </p:grpSpPr>
      <p:sp>
        <p:nvSpPr>
          <p:cNvPr id="496" name="Google Shape;496;g2b413e8490c_0_406"/>
          <p:cNvSpPr txBox="1">
            <a:spLocks noGrp="1"/>
          </p:cNvSpPr>
          <p:nvPr>
            <p:ph type="sldNum" idx="12"/>
          </p:nvPr>
        </p:nvSpPr>
        <p:spPr>
          <a:xfrm>
            <a:off x="6457950" y="4767263"/>
            <a:ext cx="20574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solidFill>
                  <a:srgbClr val="002664"/>
                </a:solidFill>
                <a:latin typeface="Trebuchet MS"/>
                <a:ea typeface="Trebuchet MS"/>
                <a:cs typeface="Trebuchet MS"/>
                <a:sym typeface="Trebuchet MS"/>
              </a:rPr>
              <a:t>32</a:t>
            </a:fld>
            <a:endParaRPr>
              <a:solidFill>
                <a:srgbClr val="002664"/>
              </a:solidFill>
              <a:latin typeface="Trebuchet MS"/>
              <a:ea typeface="Trebuchet MS"/>
              <a:cs typeface="Trebuchet MS"/>
              <a:sym typeface="Trebuchet MS"/>
            </a:endParaRPr>
          </a:p>
        </p:txBody>
      </p:sp>
      <p:sp>
        <p:nvSpPr>
          <p:cNvPr id="497" name="Google Shape;497;g2b413e8490c_0_406"/>
          <p:cNvSpPr txBox="1">
            <a:spLocks noGrp="1"/>
          </p:cNvSpPr>
          <p:nvPr>
            <p:ph type="title" idx="4294967295"/>
          </p:nvPr>
        </p:nvSpPr>
        <p:spPr>
          <a:xfrm>
            <a:off x="0" y="1001713"/>
            <a:ext cx="3592500" cy="754200"/>
          </a:xfrm>
          <a:prstGeom prst="rect">
            <a:avLst/>
          </a:prstGeom>
          <a:noFill/>
          <a:ln>
            <a:noFill/>
          </a:ln>
        </p:spPr>
        <p:txBody>
          <a:bodyPr spcFirstLastPara="1" wrap="square" lIns="0" tIns="63250" rIns="0" bIns="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400" b="1">
                <a:solidFill>
                  <a:srgbClr val="002664"/>
                </a:solidFill>
                <a:latin typeface="Trebuchet MS"/>
                <a:ea typeface="Trebuchet MS"/>
                <a:cs typeface="Trebuchet MS"/>
                <a:sym typeface="Trebuchet MS"/>
              </a:rPr>
              <a:t>L.S.E.</a:t>
            </a:r>
            <a:endParaRPr sz="24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500"/>
              <a:buFont typeface="Arial"/>
              <a:buNone/>
            </a:pPr>
            <a:endParaRPr sz="25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600"/>
              <a:buFont typeface="Calibri"/>
              <a:buNone/>
            </a:pPr>
            <a:endParaRPr sz="3000" b="1">
              <a:solidFill>
                <a:srgbClr val="C50B30"/>
              </a:solidFill>
              <a:latin typeface="Trebuchet MS"/>
              <a:ea typeface="Trebuchet MS"/>
              <a:cs typeface="Trebuchet MS"/>
              <a:sym typeface="Trebuchet MS"/>
            </a:endParaRPr>
          </a:p>
        </p:txBody>
      </p:sp>
      <p:sp>
        <p:nvSpPr>
          <p:cNvPr id="498" name="Google Shape;498;g2b413e8490c_0_406"/>
          <p:cNvSpPr txBox="1"/>
          <p:nvPr/>
        </p:nvSpPr>
        <p:spPr>
          <a:xfrm>
            <a:off x="2203350" y="722175"/>
            <a:ext cx="69405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Fidelidad del Usuario: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59% de los usuarios ha contactado más de una vez con el Servicio.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Número Medio de Seguimientos: 6.7</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Máximo de Seguimientos por Usuario: 97.</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Motivación para Seguimientos Múltiples: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Satisfacción Continua: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Usuarios satisfechos tienden a volver, demostrando confianza en 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Impacto Duradero: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Resultados positivos contribuyen a la fidelidad y a futuras consultas.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Necesidades Evolutivas: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Usuarios encuentran útil el servicio en diferentes etapas de sus procesos.</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600"/>
              <a:buFont typeface="Arial"/>
              <a:buNone/>
            </a:pPr>
            <a:endParaRPr sz="1400" b="0" i="0" u="none" strike="noStrike" cap="none">
              <a:solidFill>
                <a:srgbClr val="00B9E4"/>
              </a:solidFill>
              <a:latin typeface="Trebuchet MS"/>
              <a:ea typeface="Trebuchet MS"/>
              <a:cs typeface="Trebuchet MS"/>
              <a:sym typeface="Trebuchet MS"/>
            </a:endParaRPr>
          </a:p>
        </p:txBody>
      </p:sp>
      <p:cxnSp>
        <p:nvCxnSpPr>
          <p:cNvPr id="499" name="Google Shape;499;g2b413e8490c_0_406"/>
          <p:cNvCxnSpPr/>
          <p:nvPr/>
        </p:nvCxnSpPr>
        <p:spPr>
          <a:xfrm>
            <a:off x="2003348" y="1944820"/>
            <a:ext cx="0" cy="1800300"/>
          </a:xfrm>
          <a:prstGeom prst="straightConnector1">
            <a:avLst/>
          </a:prstGeom>
          <a:noFill/>
          <a:ln w="9525" cap="flat" cmpd="sng">
            <a:solidFill>
              <a:srgbClr val="00B9E4"/>
            </a:solidFill>
            <a:prstDash val="solid"/>
            <a:round/>
            <a:headEnd type="none" w="sm" len="sm"/>
            <a:tailEnd type="none" w="sm" len="sm"/>
          </a:ln>
        </p:spPr>
      </p:cxnSp>
      <p:sp>
        <p:nvSpPr>
          <p:cNvPr id="500" name="Google Shape;500;g2b413e8490c_0_406"/>
          <p:cNvSpPr/>
          <p:nvPr/>
        </p:nvSpPr>
        <p:spPr>
          <a:xfrm>
            <a:off x="-28123" y="0"/>
            <a:ext cx="1809369"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C50B3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04"/>
        <p:cNvGrpSpPr/>
        <p:nvPr/>
      </p:nvGrpSpPr>
      <p:grpSpPr>
        <a:xfrm>
          <a:off x="0" y="0"/>
          <a:ext cx="0" cy="0"/>
          <a:chOff x="0" y="0"/>
          <a:chExt cx="0" cy="0"/>
        </a:xfrm>
      </p:grpSpPr>
      <p:sp>
        <p:nvSpPr>
          <p:cNvPr id="505" name="Google Shape;505;g2b413e8490c_0_417"/>
          <p:cNvSpPr txBox="1">
            <a:spLocks noGrp="1"/>
          </p:cNvSpPr>
          <p:nvPr>
            <p:ph type="sldNum" idx="12"/>
          </p:nvPr>
        </p:nvSpPr>
        <p:spPr>
          <a:xfrm>
            <a:off x="6457950" y="4767263"/>
            <a:ext cx="20574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solidFill>
                  <a:srgbClr val="002664"/>
                </a:solidFill>
                <a:latin typeface="Trebuchet MS"/>
                <a:ea typeface="Trebuchet MS"/>
                <a:cs typeface="Trebuchet MS"/>
                <a:sym typeface="Trebuchet MS"/>
              </a:rPr>
              <a:t>33</a:t>
            </a:fld>
            <a:endParaRPr>
              <a:solidFill>
                <a:srgbClr val="002664"/>
              </a:solidFill>
              <a:latin typeface="Trebuchet MS"/>
              <a:ea typeface="Trebuchet MS"/>
              <a:cs typeface="Trebuchet MS"/>
              <a:sym typeface="Trebuchet MS"/>
            </a:endParaRPr>
          </a:p>
        </p:txBody>
      </p:sp>
      <p:sp>
        <p:nvSpPr>
          <p:cNvPr id="506" name="Google Shape;506;g2b413e8490c_0_417"/>
          <p:cNvSpPr txBox="1">
            <a:spLocks noGrp="1"/>
          </p:cNvSpPr>
          <p:nvPr>
            <p:ph type="title" idx="4294967295"/>
          </p:nvPr>
        </p:nvSpPr>
        <p:spPr>
          <a:xfrm>
            <a:off x="0" y="1001713"/>
            <a:ext cx="3592500" cy="754200"/>
          </a:xfrm>
          <a:prstGeom prst="rect">
            <a:avLst/>
          </a:prstGeom>
          <a:noFill/>
          <a:ln>
            <a:noFill/>
          </a:ln>
        </p:spPr>
        <p:txBody>
          <a:bodyPr spcFirstLastPara="1" wrap="square" lIns="0" tIns="63250" rIns="0" bIns="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400" b="1">
                <a:solidFill>
                  <a:srgbClr val="002664"/>
                </a:solidFill>
                <a:latin typeface="Trebuchet MS"/>
                <a:ea typeface="Trebuchet MS"/>
                <a:cs typeface="Trebuchet MS"/>
                <a:sym typeface="Trebuchet MS"/>
              </a:rPr>
              <a:t>L.S.E.</a:t>
            </a:r>
            <a:endParaRPr sz="24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500"/>
              <a:buFont typeface="Arial"/>
              <a:buNone/>
            </a:pPr>
            <a:endParaRPr sz="25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600"/>
              <a:buFont typeface="Calibri"/>
              <a:buNone/>
            </a:pPr>
            <a:endParaRPr sz="3000" b="1">
              <a:solidFill>
                <a:srgbClr val="C50B30"/>
              </a:solidFill>
              <a:latin typeface="Trebuchet MS"/>
              <a:ea typeface="Trebuchet MS"/>
              <a:cs typeface="Trebuchet MS"/>
              <a:sym typeface="Trebuchet MS"/>
            </a:endParaRPr>
          </a:p>
        </p:txBody>
      </p:sp>
      <p:sp>
        <p:nvSpPr>
          <p:cNvPr id="507" name="Google Shape;507;g2b413e8490c_0_417"/>
          <p:cNvSpPr txBox="1"/>
          <p:nvPr/>
        </p:nvSpPr>
        <p:spPr>
          <a:xfrm>
            <a:off x="2203350" y="722175"/>
            <a:ext cx="6940500" cy="235500"/>
          </a:xfrm>
          <a:prstGeom prst="rect">
            <a:avLst/>
          </a:prstGeom>
          <a:noFill/>
          <a:ln>
            <a:noFill/>
          </a:ln>
        </p:spPr>
        <p:txBody>
          <a:bodyPr spcFirstLastPara="1" wrap="square" lIns="0" tIns="5475" rIns="0" bIns="0" anchor="t" anchorCtr="0">
            <a:noAutofit/>
          </a:bodyPr>
          <a:lstStyle/>
          <a:p>
            <a:pPr marL="0" marR="0" lvl="0" indent="0" algn="l" rtl="0">
              <a:lnSpc>
                <a:spcPct val="150000"/>
              </a:lnSpc>
              <a:spcBef>
                <a:spcPts val="1200"/>
              </a:spcBef>
              <a:spcAft>
                <a:spcPts val="0"/>
              </a:spcAft>
              <a:buClr>
                <a:schemeClr val="dk1"/>
              </a:buClr>
              <a:buSzPts val="1100"/>
              <a:buFont typeface="Arial"/>
              <a:buNone/>
            </a:pPr>
            <a:r>
              <a:rPr lang="en-US" sz="1400" b="0" i="0" u="none" strike="noStrike" cap="none">
                <a:solidFill>
                  <a:srgbClr val="00B9E4"/>
                </a:solidFill>
                <a:latin typeface="Trebuchet MS"/>
                <a:ea typeface="Trebuchet MS"/>
                <a:cs typeface="Trebuchet MS"/>
                <a:sym typeface="Trebuchet MS"/>
              </a:rPr>
              <a:t>Comentarios y Agradecimientos: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Feedback Positivo: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Usuarios expresan agradecimiento y confianza en 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Valoración de la Continuidad: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Usuarios valoran la posibilidad de seguir contactando según sus necesidades.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chemeClr val="dk1"/>
              </a:buClr>
              <a:buSzPts val="1100"/>
              <a:buFont typeface="Arial"/>
              <a:buNone/>
            </a:pPr>
            <a:r>
              <a:rPr lang="en-US" sz="1400" b="0" i="0" u="none" strike="noStrike" cap="none">
                <a:solidFill>
                  <a:srgbClr val="00B9E4"/>
                </a:solidFill>
                <a:latin typeface="Trebuchet MS"/>
                <a:ea typeface="Trebuchet MS"/>
                <a:cs typeface="Trebuchet MS"/>
                <a:sym typeface="Trebuchet MS"/>
              </a:rPr>
              <a:t>Perspectiva a Largo Plazo:</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Acompañamiento Continuo: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 fomenta la continuidad para brindar apoyo en diferentes momentos.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Identificación de Necesidades Cambiantes: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servicio se adapta a las evoluciones de las necesidades psicológicas de l</a:t>
            </a:r>
            <a:r>
              <a:rPr lang="en-US" sz="1200">
                <a:solidFill>
                  <a:srgbClr val="374151"/>
                </a:solidFill>
                <a:latin typeface="Roboto"/>
                <a:ea typeface="Roboto"/>
                <a:cs typeface="Roboto"/>
                <a:sym typeface="Roboto"/>
              </a:rPr>
              <a:t>as personas usuarios</a:t>
            </a:r>
            <a:r>
              <a:rPr lang="en-US" sz="1200" b="0" i="0" u="none" strike="noStrike" cap="none">
                <a:solidFill>
                  <a:srgbClr val="374151"/>
                </a:solidFill>
                <a:latin typeface="Roboto"/>
                <a:ea typeface="Roboto"/>
                <a:cs typeface="Roboto"/>
                <a:sym typeface="Roboto"/>
              </a:rPr>
              <a:t>.</a:t>
            </a:r>
            <a:endParaRPr sz="1400" b="0" i="0" u="none" strike="noStrike" cap="none">
              <a:solidFill>
                <a:srgbClr val="00B9E4"/>
              </a:solidFill>
              <a:latin typeface="Trebuchet MS"/>
              <a:ea typeface="Trebuchet MS"/>
              <a:cs typeface="Trebuchet MS"/>
              <a:sym typeface="Trebuchet MS"/>
            </a:endParaRPr>
          </a:p>
          <a:p>
            <a:pPr marL="45720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600"/>
              <a:buFont typeface="Arial"/>
              <a:buNone/>
            </a:pPr>
            <a:endParaRPr sz="1400" b="0" i="0" u="none" strike="noStrike" cap="none">
              <a:solidFill>
                <a:srgbClr val="00B9E4"/>
              </a:solidFill>
              <a:latin typeface="Trebuchet MS"/>
              <a:ea typeface="Trebuchet MS"/>
              <a:cs typeface="Trebuchet MS"/>
              <a:sym typeface="Trebuchet MS"/>
            </a:endParaRPr>
          </a:p>
        </p:txBody>
      </p:sp>
      <p:cxnSp>
        <p:nvCxnSpPr>
          <p:cNvPr id="508" name="Google Shape;508;g2b413e8490c_0_417"/>
          <p:cNvCxnSpPr/>
          <p:nvPr/>
        </p:nvCxnSpPr>
        <p:spPr>
          <a:xfrm>
            <a:off x="2003348" y="1944820"/>
            <a:ext cx="0" cy="1800300"/>
          </a:xfrm>
          <a:prstGeom prst="straightConnector1">
            <a:avLst/>
          </a:prstGeom>
          <a:noFill/>
          <a:ln w="9525" cap="flat" cmpd="sng">
            <a:solidFill>
              <a:srgbClr val="00B9E4"/>
            </a:solidFill>
            <a:prstDash val="solid"/>
            <a:round/>
            <a:headEnd type="none" w="sm" len="sm"/>
            <a:tailEnd type="none" w="sm" len="sm"/>
          </a:ln>
        </p:spPr>
      </p:cxnSp>
      <p:sp>
        <p:nvSpPr>
          <p:cNvPr id="509" name="Google Shape;509;g2b413e8490c_0_417"/>
          <p:cNvSpPr/>
          <p:nvPr/>
        </p:nvSpPr>
        <p:spPr>
          <a:xfrm>
            <a:off x="-28123" y="0"/>
            <a:ext cx="1809369"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C50B3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sp>
        <p:nvSpPr>
          <p:cNvPr id="514" name="Google Shape;514;g2b413e8490c_0_440"/>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515" name="Google Shape;515;g2b413e8490c_0_440"/>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16" name="Google Shape;516;g2b413e8490c_0_440"/>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17" name="Google Shape;517;g2b413e8490c_0_440"/>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18" name="Google Shape;518;g2b413e8490c_0_440"/>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TESTIMONIOS DE LAS PERSONAS USUARIAS</a:t>
            </a:r>
            <a:endParaRPr sz="2300" b="0" i="0" u="none" strike="noStrike" cap="none">
              <a:solidFill>
                <a:srgbClr val="E7E5DD"/>
              </a:solidFill>
              <a:latin typeface="Trebuchet MS"/>
              <a:ea typeface="Trebuchet MS"/>
              <a:cs typeface="Trebuchet MS"/>
              <a:sym typeface="Trebuchet MS"/>
            </a:endParaRPr>
          </a:p>
        </p:txBody>
      </p:sp>
      <p:sp>
        <p:nvSpPr>
          <p:cNvPr id="519" name="Google Shape;519;g2b413e8490c_0_440"/>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14</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23"/>
        <p:cNvGrpSpPr/>
        <p:nvPr/>
      </p:nvGrpSpPr>
      <p:grpSpPr>
        <a:xfrm>
          <a:off x="0" y="0"/>
          <a:ext cx="0" cy="0"/>
          <a:chOff x="0" y="0"/>
          <a:chExt cx="0" cy="0"/>
        </a:xfrm>
      </p:grpSpPr>
      <p:sp>
        <p:nvSpPr>
          <p:cNvPr id="524" name="Google Shape;524;g2b413e8490c_0_449"/>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35</a:t>
            </a:fld>
            <a:endParaRPr>
              <a:solidFill>
                <a:srgbClr val="002664"/>
              </a:solidFill>
              <a:latin typeface="Trebuchet MS"/>
              <a:ea typeface="Trebuchet MS"/>
              <a:cs typeface="Trebuchet MS"/>
              <a:sym typeface="Trebuchet MS"/>
            </a:endParaRPr>
          </a:p>
        </p:txBody>
      </p:sp>
      <p:sp>
        <p:nvSpPr>
          <p:cNvPr id="525" name="Google Shape;525;g2b413e8490c_0_449"/>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26" name="Google Shape;526;g2b413e8490c_0_449"/>
          <p:cNvSpPr txBox="1"/>
          <p:nvPr/>
        </p:nvSpPr>
        <p:spPr>
          <a:xfrm>
            <a:off x="1581150" y="68300"/>
            <a:ext cx="7562700" cy="4329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Testimonios Directos de Usuarios: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María, 28 años, Torrejón de Ardoz:</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"Le doy un 5/5 tanto a la información recibida como al trato profesional. Recomendaría fuertemente este servicio a gente que necesite respuesta psicológica rápida por cualquier tema. Me parece una iniciativa brutal para hacer algo por la salud mental de la población joven y que denota la calidad de la sanidad. Finalmente, solo quiero recalcar lo muy agradecida que estoy por el trato recibido."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Violeta, 18 años, Madrid: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"Muchas gracias, creo que nunca me había sentido tan acompañada. Creo que fue lo mejor que pude hacer, el llamar e intentar abrir los ojos y solucionar lo que me está pasando."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Antonio, 30 años, Boadilla del Monte:</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"No quiero terminar este correo sin expresaros mi más sincero agradecimiento por el trabajo excepcional que realizáis. Con tu correo me he sentido sumamente acogido y comprendido. Que te hayas molestado en contestarme con un correo tan largo un sábado por la tarde demuestra que la profesionalidad, la empatía y la dedicación son verdaderamente importantes para ti. Gracias a tus palabras sé que voy a superar este bache enseguida (así es como has hecho que lo vea ahora, como un simple bache). El trabajo que realizáis los psicólogos no solo mejora la vida individual de cada uno de nosotros sino que además contribuye al bienestar general de nuestra sociedad. De verdad, muchas gracias."</a:t>
            </a:r>
            <a:endParaRPr sz="1200" b="0" i="0" u="none" strike="noStrike" cap="none">
              <a:solidFill>
                <a:srgbClr val="374151"/>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30"/>
        <p:cNvGrpSpPr/>
        <p:nvPr/>
      </p:nvGrpSpPr>
      <p:grpSpPr>
        <a:xfrm>
          <a:off x="0" y="0"/>
          <a:ext cx="0" cy="0"/>
          <a:chOff x="0" y="0"/>
          <a:chExt cx="0" cy="0"/>
        </a:xfrm>
      </p:grpSpPr>
      <p:sp>
        <p:nvSpPr>
          <p:cNvPr id="531" name="Google Shape;531;g2b413e8490c_0_456"/>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36</a:t>
            </a:fld>
            <a:endParaRPr>
              <a:solidFill>
                <a:srgbClr val="002664"/>
              </a:solidFill>
              <a:latin typeface="Trebuchet MS"/>
              <a:ea typeface="Trebuchet MS"/>
              <a:cs typeface="Trebuchet MS"/>
              <a:sym typeface="Trebuchet MS"/>
            </a:endParaRPr>
          </a:p>
        </p:txBody>
      </p:sp>
      <p:sp>
        <p:nvSpPr>
          <p:cNvPr id="532" name="Google Shape;532;g2b413e8490c_0_456"/>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33" name="Google Shape;533;g2b413e8490c_0_456"/>
          <p:cNvSpPr txBox="1"/>
          <p:nvPr/>
        </p:nvSpPr>
        <p:spPr>
          <a:xfrm>
            <a:off x="1581150" y="68300"/>
            <a:ext cx="7562700" cy="47343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Testimonios Directos de Usuarios: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Julia, 23 años, Alcorcón:</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"No sé qué haría, si no existiera esta línea. Gracias por escucharme, no sabía con quién hablar y me habéis ayudado muchísimo. No se le da la importancia necesaria a la salud mental, sois unos magníficos profesionales."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Silvia, 18 años, Tenerife:</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"En este poco tiempo me sentí súper bien. Quiero agradecer al Servicio por tomar minutos de su tiempo, escucharme, responder y atenderme. Gracias por todo, solo espero que pueda salir de esto pronto porque me consume mucho día a día pero estoy sumamente agradecida porque a pesar de que no soy de la Comunidad de Madrid, me escucharon y me atendieron sin ningún tipo de problemas."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Laura, 18 años, Alcobendas: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 verdad que llamar ha sido lo mejor que me ha pasado. Me has ayudado mucho, sería maravilloso que en cualquier parte del mundo pudiera existir un servicio así. No me podía imaginar que existiera esto."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Paula, 23 años, Alcorcón:</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"Quiero agradecerte a ti y a la Comunidad de Madrid por poner este servicio. No puedo pagar un psicólogo. Gracias de todo corazón que podáis ayudar a las personas para que nos pongamos bien."</a:t>
            </a: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37"/>
        <p:cNvGrpSpPr/>
        <p:nvPr/>
      </p:nvGrpSpPr>
      <p:grpSpPr>
        <a:xfrm>
          <a:off x="0" y="0"/>
          <a:ext cx="0" cy="0"/>
          <a:chOff x="0" y="0"/>
          <a:chExt cx="0" cy="0"/>
        </a:xfrm>
      </p:grpSpPr>
      <p:sp>
        <p:nvSpPr>
          <p:cNvPr id="538" name="Google Shape;538;g2b413e8490c_0_466"/>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37</a:t>
            </a:fld>
            <a:endParaRPr>
              <a:solidFill>
                <a:srgbClr val="002664"/>
              </a:solidFill>
              <a:latin typeface="Trebuchet MS"/>
              <a:ea typeface="Trebuchet MS"/>
              <a:cs typeface="Trebuchet MS"/>
              <a:sym typeface="Trebuchet MS"/>
            </a:endParaRPr>
          </a:p>
        </p:txBody>
      </p:sp>
      <p:sp>
        <p:nvSpPr>
          <p:cNvPr id="539" name="Google Shape;539;g2b413e8490c_0_466"/>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40" name="Google Shape;540;g2b413e8490c_0_466"/>
          <p:cNvSpPr txBox="1"/>
          <p:nvPr/>
        </p:nvSpPr>
        <p:spPr>
          <a:xfrm>
            <a:off x="1581150" y="68300"/>
            <a:ext cx="7562700" cy="54678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Testimonios Directos de Usuarios: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Lucía, 30 años, Madrid: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"Muchísimas gracias por leerme y darme una luz entre tanta oscuridad. De verdad pensé que estaba perdida y que no podría salir de este agujero. Gracias, ya no me siento sola❤️ y sé que podré salir de esta situación"</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Pilar, 20 años, Madrid:</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"Yo confío en ti hasta el infinito y más allá. Me habéis ayudado bastante y estoy muy agradecida. Muchas gracias, la verdad. Os tengo cariño. Estoy contentísima. No sé cómo agradecerlo. Es admirable. Sois profesionales de verdad. Me encantáis. Y mi hijo está contentísimo con vosotros. Mándame la dirección para mandar un buen regalo para navidad."</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Alejandro, 22 años, Alcalá de Henares: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"Llamé en un momento de desesperación y me ayudaron a ver las cosas de manera diferente. Gracias por estar ahí cuando más lo necesitaba."</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Impacto Positivo en Vidas Individuales: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Diversidad de Casos: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Testimonios abarcan diferentes edades y situaciones, resaltando la versatilidad del servicio.</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Contribución al Bienestar General: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Reconocimiento de la importancia del apoyo psicológico en la mejora de la vida individual y el bienestar general de la sociedad.</a:t>
            </a:r>
            <a:endParaRPr sz="1200" b="0" i="0" u="none" strike="noStrike" cap="none">
              <a:solidFill>
                <a:srgbClr val="374151"/>
              </a:solidFill>
              <a:latin typeface="Roboto"/>
              <a:ea typeface="Roboto"/>
              <a:cs typeface="Roboto"/>
              <a:sym typeface="Roboto"/>
            </a:endParaRPr>
          </a:p>
          <a:p>
            <a:pPr marL="45720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44"/>
        <p:cNvGrpSpPr/>
        <p:nvPr/>
      </p:nvGrpSpPr>
      <p:grpSpPr>
        <a:xfrm>
          <a:off x="0" y="0"/>
          <a:ext cx="0" cy="0"/>
          <a:chOff x="0" y="0"/>
          <a:chExt cx="0" cy="0"/>
        </a:xfrm>
      </p:grpSpPr>
      <p:sp>
        <p:nvSpPr>
          <p:cNvPr id="545" name="Google Shape;545;g2b413e8490c_0_474"/>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546" name="Google Shape;546;g2b413e8490c_0_474"/>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47" name="Google Shape;547;g2b413e8490c_0_474"/>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48" name="Google Shape;548;g2b413e8490c_0_474"/>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49" name="Google Shape;549;g2b413e8490c_0_474"/>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CONCLUSIONES</a:t>
            </a:r>
            <a:endParaRPr sz="2300" b="0" i="0" u="none" strike="noStrike" cap="none">
              <a:solidFill>
                <a:srgbClr val="E7E5DD"/>
              </a:solidFill>
              <a:latin typeface="Trebuchet MS"/>
              <a:ea typeface="Trebuchet MS"/>
              <a:cs typeface="Trebuchet MS"/>
              <a:sym typeface="Trebuchet MS"/>
            </a:endParaRPr>
          </a:p>
        </p:txBody>
      </p:sp>
      <p:sp>
        <p:nvSpPr>
          <p:cNvPr id="550" name="Google Shape;550;g2b413e8490c_0_474"/>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15</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54"/>
        <p:cNvGrpSpPr/>
        <p:nvPr/>
      </p:nvGrpSpPr>
      <p:grpSpPr>
        <a:xfrm>
          <a:off x="0" y="0"/>
          <a:ext cx="0" cy="0"/>
          <a:chOff x="0" y="0"/>
          <a:chExt cx="0" cy="0"/>
        </a:xfrm>
      </p:grpSpPr>
      <p:sp>
        <p:nvSpPr>
          <p:cNvPr id="555" name="Google Shape;555;g2b413e8490c_0_483"/>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39</a:t>
            </a:fld>
            <a:endParaRPr>
              <a:solidFill>
                <a:srgbClr val="002664"/>
              </a:solidFill>
              <a:latin typeface="Trebuchet MS"/>
              <a:ea typeface="Trebuchet MS"/>
              <a:cs typeface="Trebuchet MS"/>
              <a:sym typeface="Trebuchet MS"/>
            </a:endParaRPr>
          </a:p>
        </p:txBody>
      </p:sp>
      <p:sp>
        <p:nvSpPr>
          <p:cNvPr id="556" name="Google Shape;556;g2b413e8490c_0_483"/>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57" name="Google Shape;557;g2b413e8490c_0_483"/>
          <p:cNvSpPr txBox="1"/>
          <p:nvPr/>
        </p:nvSpPr>
        <p:spPr>
          <a:xfrm>
            <a:off x="1581150" y="68300"/>
            <a:ext cx="7562700" cy="45090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Logros y Reflexiones: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Mejora de Servicios Públicos de Salud Mental:</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En el contexto de una sociedad que demanda mejoras en la atención a la salud mental, nuestro servicio cumple con los objetivos de mejora respetuosa y comunicación efectiva.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Reducción de Barreras Geográficas y Económicas: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La atención telemática ha brindado una oportunidad única para que los jóvenes accedan a un apoyo psicológico sin barreras geográficas ni económicas.</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Colectivos Vulnerables y Acciones Específicas: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Atención a Grupos Vulnerables: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La atención se dirige a colectivos especialmente vulnerables, cumpliendo con el PLAN ESTRATÉGICO DE SALUD MENTAL Y ADICCIONES.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Participación Activa y Ayuda Mutua:</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Se promueve la participación activa de usuarios y la ayuda mutua de familiares en el proceso de atención.</a:t>
            </a: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150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9" name="Google Shape;119;p4"/>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20" name="Google Shape;120;p4"/>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21" name="Google Shape;121;p4"/>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22" name="Google Shape;122;p4"/>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23" name="Google Shape;123;p4"/>
          <p:cNvSpPr txBox="1"/>
          <p:nvPr/>
        </p:nvSpPr>
        <p:spPr>
          <a:xfrm>
            <a:off x="386302" y="562125"/>
            <a:ext cx="4073100" cy="235500"/>
          </a:xfrm>
          <a:prstGeom prst="rect">
            <a:avLst/>
          </a:prstGeom>
          <a:noFill/>
          <a:ln>
            <a:noFill/>
          </a:ln>
        </p:spPr>
        <p:txBody>
          <a:bodyPr spcFirstLastPara="1" wrap="square" lIns="0" tIns="5475" rIns="0" bIns="0" anchor="t" anchorCtr="0">
            <a:noAutofit/>
          </a:bodyPr>
          <a:lstStyle/>
          <a:p>
            <a:pPr marL="0" marR="0" lvl="0" indent="0" algn="l" rtl="0">
              <a:lnSpc>
                <a:spcPct val="112100"/>
              </a:lnSpc>
              <a:spcBef>
                <a:spcPts val="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Resumen:</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Informe Anual: Primer año de funcionamiento del Servicio de Atención Psicológica a Jóvenes.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Impacto Significativo: Crecimiento lineal en intervenciones y consultas, reflejando impacto positivo en la sociedad madrileña.</a:t>
            </a: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Objetivos Principales:</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Abordar Problemas de Salud Mental: Enfoque en la población joven (14 a 30 años) debido a impacto de la pandemia.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Estudio de Impacto Socioeconómico: Basado en análisis de la Consejería de Familia, Juventud y Política Social.</a:t>
            </a: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600"/>
              <a:buFont typeface="Arial"/>
              <a:buNone/>
            </a:pPr>
            <a:endParaRPr sz="16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600"/>
              <a:buFont typeface="Arial"/>
              <a:buNone/>
            </a:pPr>
            <a:endParaRPr sz="1600" b="0" i="0" u="none" strike="noStrike" cap="none">
              <a:solidFill>
                <a:srgbClr val="00B9E4"/>
              </a:solidFill>
              <a:latin typeface="Trebuchet MS"/>
              <a:ea typeface="Trebuchet MS"/>
              <a:cs typeface="Trebuchet MS"/>
              <a:sym typeface="Trebuchet MS"/>
            </a:endParaRPr>
          </a:p>
        </p:txBody>
      </p:sp>
      <p:sp>
        <p:nvSpPr>
          <p:cNvPr id="124" name="Google Shape;124;p4"/>
          <p:cNvSpPr/>
          <p:nvPr/>
        </p:nvSpPr>
        <p:spPr>
          <a:xfrm>
            <a:off x="4571993" y="-985"/>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125" name="Google Shape;125;p4"/>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126" name="Google Shape;126;p4"/>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7" name="Google Shape;127;p4"/>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9" name="Google Shape;129;p4"/>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0" name="Google Shape;130;p4"/>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31" name="Google Shape;131;p4"/>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132" name="Google Shape;132;p4" descr="Orden del Císter - Wikipedia, la enciclopedia lib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4" descr="Orden del Císter - Wikipedia, la enciclopedia libre"/>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5" name="Google Shape;135;p4"/>
          <p:cNvPicPr preferRelativeResize="0"/>
          <p:nvPr/>
        </p:nvPicPr>
        <p:blipFill rotWithShape="1">
          <a:blip r:embed="rId3">
            <a:alphaModFix/>
          </a:blip>
          <a:srcRect/>
          <a:stretch/>
        </p:blipFill>
        <p:spPr>
          <a:xfrm>
            <a:off x="4572000" y="257300"/>
            <a:ext cx="4628900" cy="4628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61"/>
        <p:cNvGrpSpPr/>
        <p:nvPr/>
      </p:nvGrpSpPr>
      <p:grpSpPr>
        <a:xfrm>
          <a:off x="0" y="0"/>
          <a:ext cx="0" cy="0"/>
          <a:chOff x="0" y="0"/>
          <a:chExt cx="0" cy="0"/>
        </a:xfrm>
      </p:grpSpPr>
      <p:sp>
        <p:nvSpPr>
          <p:cNvPr id="562" name="Google Shape;562;g2b413e8490c_0_490"/>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40</a:t>
            </a:fld>
            <a:endParaRPr>
              <a:solidFill>
                <a:srgbClr val="002664"/>
              </a:solidFill>
              <a:latin typeface="Trebuchet MS"/>
              <a:ea typeface="Trebuchet MS"/>
              <a:cs typeface="Trebuchet MS"/>
              <a:sym typeface="Trebuchet MS"/>
            </a:endParaRPr>
          </a:p>
        </p:txBody>
      </p:sp>
      <p:sp>
        <p:nvSpPr>
          <p:cNvPr id="563" name="Google Shape;563;g2b413e8490c_0_490"/>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64" name="Google Shape;564;g2b413e8490c_0_490"/>
          <p:cNvSpPr txBox="1"/>
          <p:nvPr/>
        </p:nvSpPr>
        <p:spPr>
          <a:xfrm>
            <a:off x="1581150" y="68300"/>
            <a:ext cx="7562700" cy="3436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Alto Nivel de Satisfacción y Adherencia:</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Resultados Satisfactorios: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El 96.6% afirma que se resolvió su consulta, y el 97.7% recomendaría el servicio, destacando la efectividad percibida.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Frecuencia de Contacto:</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Un 59% de usuarios ha contactado más de una vez, con una media de 6.7 seguimientos, evidenciando la continuidad en la búsqueda de apoyo.</a:t>
            </a:r>
            <a:endParaRPr sz="1200" b="0" i="0" u="none" strike="noStrike" cap="none">
              <a:solidFill>
                <a:srgbClr val="374151"/>
              </a:solidFill>
              <a:latin typeface="Roboto"/>
              <a:ea typeface="Roboto"/>
              <a:cs typeface="Roboto"/>
              <a:sym typeface="Roboto"/>
            </a:endParaRPr>
          </a:p>
          <a:p>
            <a:pPr marL="0" marR="0" lvl="0" indent="0" algn="l" rtl="0">
              <a:lnSpc>
                <a:spcPct val="1500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Diversidad de Casos Atendidos:</a:t>
            </a:r>
            <a:endParaRPr sz="1200" b="1" i="0" u="none" strike="noStrike" cap="none">
              <a:solidFill>
                <a:schemeClr val="dk1"/>
              </a:solidFill>
              <a:latin typeface="Roboto"/>
              <a:ea typeface="Roboto"/>
              <a:cs typeface="Roboto"/>
              <a:sym typeface="Roboto"/>
            </a:endParaRPr>
          </a:p>
          <a:p>
            <a:pPr marL="457200" marR="0" lvl="0" indent="-304800" algn="l" rtl="0">
              <a:lnSpc>
                <a:spcPct val="115000"/>
              </a:lnSpc>
              <a:spcBef>
                <a:spcPts val="20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5049 Casos Atendidos:</a:t>
            </a:r>
            <a:endParaRPr sz="1200" b="0" i="0" u="none" strike="noStrike" cap="none">
              <a:solidFill>
                <a:srgbClr val="374151"/>
              </a:solidFill>
              <a:latin typeface="Roboto"/>
              <a:ea typeface="Roboto"/>
              <a:cs typeface="Roboto"/>
              <a:sym typeface="Roboto"/>
            </a:endParaRPr>
          </a:p>
          <a:p>
            <a:pPr marL="914400" marR="0" lvl="1"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Desde el inicio del servicio, se han atendido diversas problemáticas presentadas mayoritariamente por jóvenes, mostrando la versatilidad del servicio.</a:t>
            </a:r>
            <a:endParaRPr sz="1400" b="0" i="0" u="none" strike="noStrike" cap="none">
              <a:solidFill>
                <a:srgbClr val="00B9E4"/>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sp>
        <p:nvSpPr>
          <p:cNvPr id="569" name="Google Shape;569;g2b413e8490c_0_508"/>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570" name="Google Shape;570;g2b413e8490c_0_508"/>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71" name="Google Shape;571;g2b413e8490c_0_508"/>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72" name="Google Shape;572;g2b413e8490c_0_508"/>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573" name="Google Shape;573;g2b413e8490c_0_508"/>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300" b="0" i="0" u="none" strike="noStrike" cap="none">
                <a:solidFill>
                  <a:srgbClr val="E7E5DD"/>
                </a:solidFill>
                <a:latin typeface="Trebuchet MS"/>
                <a:ea typeface="Trebuchet MS"/>
                <a:cs typeface="Trebuchet MS"/>
                <a:sym typeface="Trebuchet MS"/>
              </a:rPr>
              <a:t>IMPACTO Y RECONOCIMIENTO</a:t>
            </a:r>
            <a:endParaRPr sz="2300" b="0" i="0" u="none" strike="noStrike" cap="none">
              <a:solidFill>
                <a:srgbClr val="E7E5DD"/>
              </a:solidFill>
              <a:latin typeface="Trebuchet MS"/>
              <a:ea typeface="Trebuchet MS"/>
              <a:cs typeface="Trebuchet MS"/>
              <a:sym typeface="Trebuchet MS"/>
            </a:endParaRPr>
          </a:p>
        </p:txBody>
      </p:sp>
      <p:sp>
        <p:nvSpPr>
          <p:cNvPr id="574" name="Google Shape;574;g2b413e8490c_0_508"/>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16</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78"/>
        <p:cNvGrpSpPr/>
        <p:nvPr/>
      </p:nvGrpSpPr>
      <p:grpSpPr>
        <a:xfrm>
          <a:off x="0" y="0"/>
          <a:ext cx="0" cy="0"/>
          <a:chOff x="0" y="0"/>
          <a:chExt cx="0" cy="0"/>
        </a:xfrm>
      </p:grpSpPr>
      <p:sp>
        <p:nvSpPr>
          <p:cNvPr id="579" name="Google Shape;579;g2b413e8490c_0_523"/>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42</a:t>
            </a:fld>
            <a:endParaRPr>
              <a:solidFill>
                <a:srgbClr val="002664"/>
              </a:solidFill>
              <a:latin typeface="Trebuchet MS"/>
              <a:ea typeface="Trebuchet MS"/>
              <a:cs typeface="Trebuchet MS"/>
              <a:sym typeface="Trebuchet MS"/>
            </a:endParaRPr>
          </a:p>
        </p:txBody>
      </p:sp>
      <p:sp>
        <p:nvSpPr>
          <p:cNvPr id="580" name="Google Shape;580;g2b413e8490c_0_523"/>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81" name="Google Shape;581;g2b413e8490c_0_523"/>
          <p:cNvSpPr txBox="1"/>
          <p:nvPr/>
        </p:nvSpPr>
        <p:spPr>
          <a:xfrm>
            <a:off x="1581150" y="68300"/>
            <a:ext cx="7562700" cy="1631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Visita al Servicio de la Directora General de Juventud. Septiembre de 2023</a:t>
            </a:r>
            <a:endParaRPr sz="1200" b="1" i="0" u="none" strike="noStrike" cap="none">
              <a:solidFill>
                <a:schemeClr val="dk1"/>
              </a:solidFill>
              <a:latin typeface="Roboto"/>
              <a:ea typeface="Roboto"/>
              <a:cs typeface="Roboto"/>
              <a:sym typeface="Roboto"/>
            </a:endParaRPr>
          </a:p>
          <a:p>
            <a:pPr marL="0" marR="0" lvl="0" indent="0" algn="l" rtl="0">
              <a:lnSpc>
                <a:spcPct val="115000"/>
              </a:lnSpc>
              <a:spcBef>
                <a:spcPts val="2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150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pic>
        <p:nvPicPr>
          <p:cNvPr id="582" name="Google Shape;582;g2b413e8490c_0_523"/>
          <p:cNvPicPr preferRelativeResize="0"/>
          <p:nvPr/>
        </p:nvPicPr>
        <p:blipFill rotWithShape="1">
          <a:blip r:embed="rId3">
            <a:alphaModFix/>
          </a:blip>
          <a:srcRect/>
          <a:stretch/>
        </p:blipFill>
        <p:spPr>
          <a:xfrm>
            <a:off x="1424500" y="1441409"/>
            <a:ext cx="7262177" cy="326584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86"/>
        <p:cNvGrpSpPr/>
        <p:nvPr/>
      </p:nvGrpSpPr>
      <p:grpSpPr>
        <a:xfrm>
          <a:off x="0" y="0"/>
          <a:ext cx="0" cy="0"/>
          <a:chOff x="0" y="0"/>
          <a:chExt cx="0" cy="0"/>
        </a:xfrm>
      </p:grpSpPr>
      <p:sp>
        <p:nvSpPr>
          <p:cNvPr id="587" name="Google Shape;587;g2b413e8490c_0_517"/>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43</a:t>
            </a:fld>
            <a:endParaRPr>
              <a:solidFill>
                <a:srgbClr val="002664"/>
              </a:solidFill>
              <a:latin typeface="Trebuchet MS"/>
              <a:ea typeface="Trebuchet MS"/>
              <a:cs typeface="Trebuchet MS"/>
              <a:sym typeface="Trebuchet MS"/>
            </a:endParaRPr>
          </a:p>
        </p:txBody>
      </p:sp>
      <p:sp>
        <p:nvSpPr>
          <p:cNvPr id="588" name="Google Shape;588;g2b413e8490c_0_517"/>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89" name="Google Shape;589;g2b413e8490c_0_517"/>
          <p:cNvSpPr txBox="1"/>
          <p:nvPr/>
        </p:nvSpPr>
        <p:spPr>
          <a:xfrm>
            <a:off x="1581150" y="68300"/>
            <a:ext cx="7562700" cy="1477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12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Invitación al acto inaugural del proyecto de investigación europeo CH@T-YOUTH en la Facultad de Medicina de la Universidad Autónoma de Madrid. Enero de 2024.</a:t>
            </a:r>
            <a:endParaRPr sz="1200" b="1" i="0" u="none" strike="noStrike" cap="none">
              <a:solidFill>
                <a:schemeClr val="dk1"/>
              </a:solidFill>
              <a:latin typeface="Roboto"/>
              <a:ea typeface="Roboto"/>
              <a:cs typeface="Roboto"/>
              <a:sym typeface="Roboto"/>
            </a:endParaRPr>
          </a:p>
          <a:p>
            <a:pPr marL="0" marR="0" lvl="0" indent="0" algn="l" rtl="0">
              <a:lnSpc>
                <a:spcPct val="115000"/>
              </a:lnSpc>
              <a:spcBef>
                <a:spcPts val="2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150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pic>
        <p:nvPicPr>
          <p:cNvPr id="590" name="Google Shape;590;g2b413e8490c_0_517"/>
          <p:cNvPicPr preferRelativeResize="0"/>
          <p:nvPr/>
        </p:nvPicPr>
        <p:blipFill rotWithShape="1">
          <a:blip r:embed="rId3">
            <a:alphaModFix/>
          </a:blip>
          <a:srcRect/>
          <a:stretch/>
        </p:blipFill>
        <p:spPr>
          <a:xfrm>
            <a:off x="2731150" y="803175"/>
            <a:ext cx="5514900" cy="41361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594"/>
        <p:cNvGrpSpPr/>
        <p:nvPr/>
      </p:nvGrpSpPr>
      <p:grpSpPr>
        <a:xfrm>
          <a:off x="0" y="0"/>
          <a:ext cx="0" cy="0"/>
          <a:chOff x="0" y="0"/>
          <a:chExt cx="0" cy="0"/>
        </a:xfrm>
      </p:grpSpPr>
      <p:sp>
        <p:nvSpPr>
          <p:cNvPr id="595" name="Google Shape;595;g2b4abed9b5f_0_0"/>
          <p:cNvSpPr txBox="1">
            <a:spLocks noGrp="1"/>
          </p:cNvSpPr>
          <p:nvPr>
            <p:ph type="sldNum" idx="12"/>
          </p:nvPr>
        </p:nvSpPr>
        <p:spPr>
          <a:xfrm>
            <a:off x="6583681" y="4859655"/>
            <a:ext cx="2103000" cy="25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2664"/>
              </a:buClr>
              <a:buSzPts val="800"/>
              <a:buFont typeface="Trebuchet MS"/>
              <a:buNone/>
            </a:pPr>
            <a:fld id="{00000000-1234-1234-1234-123412341234}" type="slidenum">
              <a:rPr lang="en-US">
                <a:solidFill>
                  <a:srgbClr val="002664"/>
                </a:solidFill>
                <a:latin typeface="Trebuchet MS"/>
                <a:ea typeface="Trebuchet MS"/>
                <a:cs typeface="Trebuchet MS"/>
                <a:sym typeface="Trebuchet MS"/>
              </a:rPr>
              <a:t>44</a:t>
            </a:fld>
            <a:endParaRPr>
              <a:solidFill>
                <a:srgbClr val="002664"/>
              </a:solidFill>
              <a:latin typeface="Trebuchet MS"/>
              <a:ea typeface="Trebuchet MS"/>
              <a:cs typeface="Trebuchet MS"/>
              <a:sym typeface="Trebuchet MS"/>
            </a:endParaRPr>
          </a:p>
        </p:txBody>
      </p:sp>
      <p:sp>
        <p:nvSpPr>
          <p:cNvPr id="596" name="Google Shape;596;g2b4abed9b5f_0_0"/>
          <p:cNvSpPr/>
          <p:nvPr/>
        </p:nvSpPr>
        <p:spPr>
          <a:xfrm>
            <a:off x="12397" y="0"/>
            <a:ext cx="1259700" cy="5143500"/>
          </a:xfrm>
          <a:prstGeom prst="rect">
            <a:avLst/>
          </a:prstGeom>
          <a:solidFill>
            <a:srgbClr val="0026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597" name="Google Shape;597;g2b4abed9b5f_0_0"/>
          <p:cNvSpPr txBox="1"/>
          <p:nvPr/>
        </p:nvSpPr>
        <p:spPr>
          <a:xfrm>
            <a:off x="1581150" y="68300"/>
            <a:ext cx="7562700" cy="6202500"/>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1200"/>
              </a:spcBef>
              <a:spcAft>
                <a:spcPts val="0"/>
              </a:spcAft>
              <a:buClr>
                <a:srgbClr val="000000"/>
              </a:buClr>
              <a:buSzPts val="3000"/>
              <a:buFont typeface="Arial"/>
              <a:buNone/>
            </a:pPr>
            <a:r>
              <a:rPr lang="en-US" sz="3000" b="1" i="0" u="none" strike="noStrike" cap="none">
                <a:solidFill>
                  <a:schemeClr val="dk1"/>
                </a:solidFill>
                <a:latin typeface="Roboto"/>
                <a:ea typeface="Roboto"/>
                <a:cs typeface="Roboto"/>
                <a:sym typeface="Roboto"/>
              </a:rPr>
              <a:t>Servicio de Asistencia Psicológica para Jóvenes</a:t>
            </a:r>
            <a:endParaRPr sz="3000" b="1" i="0" u="none" strike="noStrike" cap="none">
              <a:solidFill>
                <a:schemeClr val="dk1"/>
              </a:solidFill>
              <a:latin typeface="Roboto"/>
              <a:ea typeface="Roboto"/>
              <a:cs typeface="Roboto"/>
              <a:sym typeface="Roboto"/>
            </a:endParaRPr>
          </a:p>
          <a:p>
            <a:pPr marL="0" marR="0" lvl="0" indent="0" algn="ctr" rtl="0">
              <a:lnSpc>
                <a:spcPct val="150000"/>
              </a:lnSpc>
              <a:spcBef>
                <a:spcPts val="1200"/>
              </a:spcBef>
              <a:spcAft>
                <a:spcPts val="0"/>
              </a:spcAft>
              <a:buClr>
                <a:srgbClr val="000000"/>
              </a:buClr>
              <a:buSzPts val="3000"/>
              <a:buFont typeface="Arial"/>
              <a:buNone/>
            </a:pPr>
            <a:r>
              <a:rPr lang="en-US" sz="3000" b="1" i="0" u="none" strike="noStrike" cap="none">
                <a:solidFill>
                  <a:schemeClr val="dk1"/>
                </a:solidFill>
                <a:latin typeface="Roboto"/>
                <a:ea typeface="Roboto"/>
                <a:cs typeface="Roboto"/>
                <a:sym typeface="Roboto"/>
              </a:rPr>
              <a:t>¡MUCHAS GRACIAS!</a:t>
            </a:r>
            <a:endParaRPr sz="3000" b="1" i="0" u="none" strike="noStrike" cap="none">
              <a:solidFill>
                <a:schemeClr val="dk1"/>
              </a:solidFill>
              <a:latin typeface="Roboto"/>
              <a:ea typeface="Roboto"/>
              <a:cs typeface="Roboto"/>
              <a:sym typeface="Roboto"/>
            </a:endParaRPr>
          </a:p>
          <a:p>
            <a:pPr marL="0" marR="0" lvl="0" indent="0" algn="ctr" rtl="0">
              <a:lnSpc>
                <a:spcPct val="150000"/>
              </a:lnSpc>
              <a:spcBef>
                <a:spcPts val="1200"/>
              </a:spcBef>
              <a:spcAft>
                <a:spcPts val="0"/>
              </a:spcAft>
              <a:buClr>
                <a:srgbClr val="000000"/>
              </a:buClr>
              <a:buSzPts val="2400"/>
              <a:buFont typeface="Arial"/>
              <a:buNone/>
            </a:pPr>
            <a:r>
              <a:rPr lang="en-US" sz="2400" b="0" i="0" u="none" strike="noStrike" cap="none">
                <a:solidFill>
                  <a:schemeClr val="dk1"/>
                </a:solidFill>
                <a:latin typeface="Roboto"/>
                <a:ea typeface="Roboto"/>
                <a:cs typeface="Roboto"/>
                <a:sym typeface="Roboto"/>
              </a:rPr>
              <a:t>¿Hay alguna pregunta?</a:t>
            </a:r>
            <a:endParaRPr sz="3000" b="1" i="0" u="none" strike="noStrike" cap="none">
              <a:solidFill>
                <a:schemeClr val="dk1"/>
              </a:solidFill>
              <a:latin typeface="Roboto"/>
              <a:ea typeface="Roboto"/>
              <a:cs typeface="Roboto"/>
              <a:sym typeface="Roboto"/>
            </a:endParaRPr>
          </a:p>
          <a:p>
            <a:pPr marL="0" marR="0" lvl="0" indent="0" algn="ctr" rtl="0">
              <a:lnSpc>
                <a:spcPct val="100000"/>
              </a:lnSpc>
              <a:spcBef>
                <a:spcPts val="120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Enrique Dávila Hidalgo</a:t>
            </a:r>
            <a:endParaRPr sz="1400" b="1" i="0" u="none" strike="noStrike" cap="none">
              <a:solidFill>
                <a:schemeClr val="dk1"/>
              </a:solidFill>
              <a:latin typeface="Roboto"/>
              <a:ea typeface="Roboto"/>
              <a:cs typeface="Roboto"/>
              <a:sym typeface="Roboto"/>
            </a:endParaRPr>
          </a:p>
          <a:p>
            <a:pPr marL="0" marR="0" lvl="0" indent="0" algn="ctr" rtl="0">
              <a:lnSpc>
                <a:spcPct val="100000"/>
              </a:lnSpc>
              <a:spcBef>
                <a:spcPts val="1200"/>
              </a:spcBef>
              <a:spcAft>
                <a:spcPts val="0"/>
              </a:spcAft>
              <a:buClr>
                <a:srgbClr val="000000"/>
              </a:buClr>
              <a:buSzPts val="1400"/>
              <a:buFont typeface="Arial"/>
              <a:buNone/>
            </a:pPr>
            <a:r>
              <a:rPr lang="en-US" sz="1400" b="1" i="0" u="sng" strike="noStrike" cap="none">
                <a:solidFill>
                  <a:schemeClr val="hlink"/>
                </a:solidFill>
                <a:latin typeface="Roboto"/>
                <a:ea typeface="Roboto"/>
                <a:cs typeface="Roboto"/>
                <a:sym typeface="Roboto"/>
                <a:hlinkClick r:id="rId3"/>
              </a:rPr>
              <a:t>edavila@eulen.com</a:t>
            </a:r>
            <a:endParaRPr sz="1400" b="1" i="0" u="none" strike="noStrike" cap="none">
              <a:solidFill>
                <a:schemeClr val="dk1"/>
              </a:solidFill>
              <a:latin typeface="Roboto"/>
              <a:ea typeface="Roboto"/>
              <a:cs typeface="Roboto"/>
              <a:sym typeface="Roboto"/>
            </a:endParaRPr>
          </a:p>
          <a:p>
            <a:pPr marL="0" marR="0" lvl="0" indent="0" algn="ctr" rtl="0">
              <a:lnSpc>
                <a:spcPct val="100000"/>
              </a:lnSpc>
              <a:spcBef>
                <a:spcPts val="1200"/>
              </a:spcBef>
              <a:spcAft>
                <a:spcPts val="0"/>
              </a:spcAft>
              <a:buClr>
                <a:srgbClr val="000000"/>
              </a:buClr>
              <a:buSzPts val="1400"/>
              <a:buFont typeface="Arial"/>
              <a:buNone/>
            </a:pPr>
            <a:r>
              <a:rPr lang="en-US" sz="1400" b="1" i="0" u="sng" strike="noStrike" cap="none">
                <a:solidFill>
                  <a:schemeClr val="hlink"/>
                </a:solidFill>
                <a:latin typeface="Roboto"/>
                <a:ea typeface="Roboto"/>
                <a:cs typeface="Roboto"/>
                <a:sym typeface="Roboto"/>
                <a:hlinkClick r:id="rId4"/>
              </a:rPr>
              <a:t>coordinacionpscjovenes@eulen.com</a:t>
            </a:r>
            <a:endParaRPr sz="1400" b="1" i="0" u="none" strike="noStrike" cap="none">
              <a:solidFill>
                <a:schemeClr val="dk1"/>
              </a:solidFill>
              <a:latin typeface="Roboto"/>
              <a:ea typeface="Roboto"/>
              <a:cs typeface="Roboto"/>
              <a:sym typeface="Roboto"/>
            </a:endParaRPr>
          </a:p>
          <a:p>
            <a:pPr marL="0" marR="0" lvl="0" indent="0" algn="ctr" rtl="0">
              <a:lnSpc>
                <a:spcPct val="150000"/>
              </a:lnSpc>
              <a:spcBef>
                <a:spcPts val="1200"/>
              </a:spcBef>
              <a:spcAft>
                <a:spcPts val="0"/>
              </a:spcAft>
              <a:buClr>
                <a:srgbClr val="000000"/>
              </a:buClr>
              <a:buSzPts val="1400"/>
              <a:buFont typeface="Arial"/>
              <a:buNone/>
            </a:pPr>
            <a:endParaRPr sz="1400" b="1" i="0" u="none" strike="noStrike" cap="none">
              <a:solidFill>
                <a:schemeClr val="dk1"/>
              </a:solidFill>
              <a:latin typeface="Roboto"/>
              <a:ea typeface="Roboto"/>
              <a:cs typeface="Roboto"/>
              <a:sym typeface="Roboto"/>
            </a:endParaRPr>
          </a:p>
          <a:p>
            <a:pPr marL="0" marR="0" lvl="0" indent="0" algn="ctr" rtl="0">
              <a:lnSpc>
                <a:spcPct val="150000"/>
              </a:lnSpc>
              <a:spcBef>
                <a:spcPts val="1200"/>
              </a:spcBef>
              <a:spcAft>
                <a:spcPts val="0"/>
              </a:spcAft>
              <a:buClr>
                <a:srgbClr val="000000"/>
              </a:buClr>
              <a:buSzPts val="3000"/>
              <a:buFont typeface="Arial"/>
              <a:buNone/>
            </a:pPr>
            <a:endParaRPr sz="3000" b="1" i="0" u="none" strike="noStrike" cap="none">
              <a:solidFill>
                <a:schemeClr val="dk1"/>
              </a:solidFill>
              <a:latin typeface="Roboto"/>
              <a:ea typeface="Roboto"/>
              <a:cs typeface="Roboto"/>
              <a:sym typeface="Roboto"/>
            </a:endParaRPr>
          </a:p>
          <a:p>
            <a:pPr marL="0" marR="0" lvl="0" indent="0" algn="l" rtl="0">
              <a:lnSpc>
                <a:spcPct val="115000"/>
              </a:lnSpc>
              <a:spcBef>
                <a:spcPts val="2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914400" marR="0" lvl="0" indent="0" algn="l" rtl="0">
              <a:lnSpc>
                <a:spcPct val="115000"/>
              </a:lnSpc>
              <a:spcBef>
                <a:spcPts val="1500"/>
              </a:spcBef>
              <a:spcAft>
                <a:spcPts val="150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p:txBody>
      </p:sp>
      <p:pic>
        <p:nvPicPr>
          <p:cNvPr id="598" name="Google Shape;598;g2b4abed9b5f_0_0"/>
          <p:cNvPicPr preferRelativeResize="0"/>
          <p:nvPr/>
        </p:nvPicPr>
        <p:blipFill rotWithShape="1">
          <a:blip r:embed="rId5">
            <a:alphaModFix/>
          </a:blip>
          <a:srcRect/>
          <a:stretch/>
        </p:blipFill>
        <p:spPr>
          <a:xfrm>
            <a:off x="70641" y="123232"/>
            <a:ext cx="1510500" cy="6441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9"/>
        <p:cNvGrpSpPr/>
        <p:nvPr/>
      </p:nvGrpSpPr>
      <p:grpSpPr>
        <a:xfrm>
          <a:off x="0" y="0"/>
          <a:ext cx="0" cy="0"/>
          <a:chOff x="0" y="0"/>
          <a:chExt cx="0" cy="0"/>
        </a:xfrm>
      </p:grpSpPr>
      <p:sp>
        <p:nvSpPr>
          <p:cNvPr id="140" name="Google Shape;140;g2b413e8490c_0_10"/>
          <p:cNvSpPr/>
          <p:nvPr/>
        </p:nvSpPr>
        <p:spPr>
          <a:xfrm>
            <a:off x="4572000" y="414148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41" name="Google Shape;141;g2b413e8490c_0_10"/>
          <p:cNvSpPr/>
          <p:nvPr/>
        </p:nvSpPr>
        <p:spPr>
          <a:xfrm>
            <a:off x="4572000" y="3306505"/>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42" name="Google Shape;142;g2b413e8490c_0_10"/>
          <p:cNvSpPr/>
          <p:nvPr/>
        </p:nvSpPr>
        <p:spPr>
          <a:xfrm>
            <a:off x="4572000" y="246711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43" name="Google Shape;143;g2b413e8490c_0_10"/>
          <p:cNvSpPr/>
          <p:nvPr/>
        </p:nvSpPr>
        <p:spPr>
          <a:xfrm>
            <a:off x="4572000" y="1626433"/>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44" name="Google Shape;144;g2b413e8490c_0_10"/>
          <p:cNvSpPr/>
          <p:nvPr/>
        </p:nvSpPr>
        <p:spPr>
          <a:xfrm>
            <a:off x="4572000" y="78703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45" name="Google Shape;145;g2b413e8490c_0_10"/>
          <p:cNvSpPr txBox="1"/>
          <p:nvPr/>
        </p:nvSpPr>
        <p:spPr>
          <a:xfrm>
            <a:off x="386302" y="538025"/>
            <a:ext cx="3928200" cy="235500"/>
          </a:xfrm>
          <a:prstGeom prst="rect">
            <a:avLst/>
          </a:prstGeom>
          <a:noFill/>
          <a:ln>
            <a:noFill/>
          </a:ln>
        </p:spPr>
        <p:txBody>
          <a:bodyPr spcFirstLastPara="1" wrap="square" lIns="0" tIns="5475" rIns="0" bIns="0" anchor="t" anchorCtr="0">
            <a:noAutofit/>
          </a:bodyPr>
          <a:lstStyle/>
          <a:p>
            <a:pPr marL="0" marR="0" lvl="0" indent="0" algn="l" rtl="0">
              <a:lnSpc>
                <a:spcPct val="112100"/>
              </a:lnSpc>
              <a:spcBef>
                <a:spcPts val="0"/>
              </a:spcBef>
              <a:spcAft>
                <a:spcPts val="0"/>
              </a:spcAft>
              <a:buClr>
                <a:schemeClr val="dk1"/>
              </a:buClr>
              <a:buSzPts val="1100"/>
              <a:buFont typeface="Arial"/>
              <a:buNone/>
            </a:pPr>
            <a:r>
              <a:rPr lang="en-US" sz="1400" b="0" i="0" u="none" strike="noStrike" cap="none">
                <a:solidFill>
                  <a:srgbClr val="00B9E4"/>
                </a:solidFill>
                <a:latin typeface="Trebuchet MS"/>
                <a:ea typeface="Trebuchet MS"/>
                <a:cs typeface="Trebuchet MS"/>
                <a:sym typeface="Trebuchet MS"/>
              </a:rPr>
              <a:t>Compromisos:</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Reducción del Estigma: Compromiso contra el estigma en salud mental y promoción del bienestar emocional.</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Accesibilidad y Apoyo Integral: Proporcionar apoyo integral y accesible para superar desafíos relacionados con la salud mental.</a:t>
            </a: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Resultados Destacados:</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Crecimiento Lineal: Reflejo de la demanda creciente de apoyo psicológico entre jóvenes.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Impacto Positivo: Contribución significativa al bienestar de la población atendida.</a:t>
            </a: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600"/>
              <a:buFont typeface="Arial"/>
              <a:buNone/>
            </a:pPr>
            <a:endParaRPr sz="16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600"/>
              <a:buFont typeface="Arial"/>
              <a:buNone/>
            </a:pPr>
            <a:endParaRPr sz="1600" b="0" i="0" u="none" strike="noStrike" cap="none">
              <a:solidFill>
                <a:srgbClr val="00B9E4"/>
              </a:solidFill>
              <a:latin typeface="Trebuchet MS"/>
              <a:ea typeface="Trebuchet MS"/>
              <a:cs typeface="Trebuchet MS"/>
              <a:sym typeface="Trebuchet MS"/>
            </a:endParaRPr>
          </a:p>
        </p:txBody>
      </p:sp>
      <p:sp>
        <p:nvSpPr>
          <p:cNvPr id="146" name="Google Shape;146;g2b413e8490c_0_10"/>
          <p:cNvSpPr/>
          <p:nvPr/>
        </p:nvSpPr>
        <p:spPr>
          <a:xfrm>
            <a:off x="4580118" y="-10047"/>
            <a:ext cx="4628908" cy="5145465"/>
          </a:xfrm>
          <a:custGeom>
            <a:avLst/>
            <a:gdLst/>
            <a:ahLst/>
            <a:cxnLst/>
            <a:rect l="l" t="t" r="r" b="b"/>
            <a:pathLst>
              <a:path w="10062844" h="11308715" extrusionOk="0">
                <a:moveTo>
                  <a:pt x="0" y="11308556"/>
                </a:moveTo>
                <a:lnTo>
                  <a:pt x="10062510" y="11308556"/>
                </a:lnTo>
                <a:lnTo>
                  <a:pt x="10062510" y="0"/>
                </a:lnTo>
                <a:lnTo>
                  <a:pt x="0" y="0"/>
                </a:lnTo>
                <a:lnTo>
                  <a:pt x="0" y="11308556"/>
                </a:lnTo>
                <a:close/>
              </a:path>
            </a:pathLst>
          </a:custGeom>
          <a:solidFill>
            <a:srgbClr val="00266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EBE9E9"/>
              </a:solidFill>
              <a:latin typeface="Calibri"/>
              <a:ea typeface="Calibri"/>
              <a:cs typeface="Calibri"/>
              <a:sym typeface="Calibri"/>
            </a:endParaRPr>
          </a:p>
        </p:txBody>
      </p:sp>
      <p:sp>
        <p:nvSpPr>
          <p:cNvPr id="147" name="Google Shape;147;g2b413e8490c_0_10"/>
          <p:cNvSpPr txBox="1"/>
          <p:nvPr/>
        </p:nvSpPr>
        <p:spPr>
          <a:xfrm>
            <a:off x="7596336" y="773525"/>
            <a:ext cx="1372500" cy="310200"/>
          </a:xfrm>
          <a:prstGeom prst="rect">
            <a:avLst/>
          </a:prstGeom>
          <a:noFill/>
          <a:ln>
            <a:noFill/>
          </a:ln>
        </p:spPr>
        <p:txBody>
          <a:bodyPr spcFirstLastPara="1" wrap="square" lIns="0" tIns="15225" rIns="0" bIns="0" anchor="t" anchorCtr="0">
            <a:noAutofit/>
          </a:bodyPr>
          <a:lstStyle/>
          <a:p>
            <a:pPr marL="1270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B9E4"/>
              </a:solidFill>
              <a:latin typeface="Trebuchet MS"/>
              <a:ea typeface="Trebuchet MS"/>
              <a:cs typeface="Trebuchet MS"/>
              <a:sym typeface="Trebuchet MS"/>
            </a:endParaRPr>
          </a:p>
        </p:txBody>
      </p:sp>
      <p:sp>
        <p:nvSpPr>
          <p:cNvPr id="148" name="Google Shape;148;g2b413e8490c_0_10"/>
          <p:cNvSpPr/>
          <p:nvPr/>
        </p:nvSpPr>
        <p:spPr>
          <a:xfrm>
            <a:off x="9015348" y="41067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g2b413e8490c_0_10"/>
          <p:cNvSpPr/>
          <p:nvPr/>
        </p:nvSpPr>
        <p:spPr>
          <a:xfrm>
            <a:off x="9015348" y="328302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0" name="Google Shape;150;g2b413e8490c_0_10"/>
          <p:cNvSpPr/>
          <p:nvPr/>
        </p:nvSpPr>
        <p:spPr>
          <a:xfrm>
            <a:off x="9043535" y="2454982"/>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 name="Google Shape;151;g2b413e8490c_0_10"/>
          <p:cNvSpPr/>
          <p:nvPr/>
        </p:nvSpPr>
        <p:spPr>
          <a:xfrm>
            <a:off x="9043535" y="1625666"/>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g2b413e8490c_0_10"/>
          <p:cNvSpPr/>
          <p:nvPr/>
        </p:nvSpPr>
        <p:spPr>
          <a:xfrm>
            <a:off x="9043535" y="797617"/>
            <a:ext cx="0" cy="0"/>
          </a:xfrm>
          <a:custGeom>
            <a:avLst/>
            <a:gdLst/>
            <a:ahLst/>
            <a:cxnLst/>
            <a:rect l="l" t="t" r="r" b="b"/>
            <a:pathLst>
              <a:path w="120000" h="120000" extrusionOk="0">
                <a:moveTo>
                  <a:pt x="0" y="0"/>
                </a:moveTo>
                <a:lnTo>
                  <a:pt x="0" y="0"/>
                </a:lnTo>
              </a:path>
            </a:pathLst>
          </a:custGeom>
          <a:noFill/>
          <a:ln w="20925" cap="flat" cmpd="sng">
            <a:solidFill>
              <a:srgbClr val="00266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cxnSp>
        <p:nvCxnSpPr>
          <p:cNvPr id="153" name="Google Shape;153;g2b413e8490c_0_10"/>
          <p:cNvCxnSpPr/>
          <p:nvPr/>
        </p:nvCxnSpPr>
        <p:spPr>
          <a:xfrm flipH="1">
            <a:off x="386300" y="1699525"/>
            <a:ext cx="10500" cy="2055000"/>
          </a:xfrm>
          <a:prstGeom prst="straightConnector1">
            <a:avLst/>
          </a:prstGeom>
          <a:noFill/>
          <a:ln w="9525" cap="flat" cmpd="sng">
            <a:solidFill>
              <a:srgbClr val="00B9E4"/>
            </a:solidFill>
            <a:prstDash val="solid"/>
            <a:round/>
            <a:headEnd type="none" w="sm" len="sm"/>
            <a:tailEnd type="none" w="sm" len="sm"/>
          </a:ln>
        </p:spPr>
      </p:cxnSp>
      <p:sp>
        <p:nvSpPr>
          <p:cNvPr id="154" name="Google Shape;154;g2b413e8490c_0_10" descr="Orden del Císter - Wikipedia, la enciclopedia libre"/>
          <p:cNvSpPr/>
          <p:nvPr/>
        </p:nvSpPr>
        <p:spPr>
          <a:xfrm>
            <a:off x="155575" y="-144463"/>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g2b413e8490c_0_10" descr="Orden del Císter - Wikipedia, la enciclopedia libre"/>
          <p:cNvSpPr/>
          <p:nvPr/>
        </p:nvSpPr>
        <p:spPr>
          <a:xfrm>
            <a:off x="307975" y="79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g2b413e8490c_0_10" descr="Orden del Císter - Wikipedia, la enciclopedia libre"/>
          <p:cNvSpPr/>
          <p:nvPr/>
        </p:nvSpPr>
        <p:spPr>
          <a:xfrm>
            <a:off x="460375" y="1603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7" name="Google Shape;157;g2b413e8490c_0_10"/>
          <p:cNvPicPr preferRelativeResize="0"/>
          <p:nvPr/>
        </p:nvPicPr>
        <p:blipFill rotWithShape="1">
          <a:blip r:embed="rId3">
            <a:alphaModFix/>
          </a:blip>
          <a:srcRect/>
          <a:stretch/>
        </p:blipFill>
        <p:spPr>
          <a:xfrm>
            <a:off x="4569425" y="-46475"/>
            <a:ext cx="4650299" cy="51454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61"/>
        <p:cNvGrpSpPr/>
        <p:nvPr/>
      </p:nvGrpSpPr>
      <p:grpSpPr>
        <a:xfrm>
          <a:off x="0" y="0"/>
          <a:ext cx="0" cy="0"/>
          <a:chOff x="0" y="0"/>
          <a:chExt cx="0" cy="0"/>
        </a:xfrm>
      </p:grpSpPr>
      <p:sp>
        <p:nvSpPr>
          <p:cNvPr id="162" name="Google Shape;162;p6"/>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163" name="Google Shape;163;p6"/>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64" name="Google Shape;164;p6"/>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65" name="Google Shape;165;p6"/>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66" name="Google Shape;166;p6"/>
          <p:cNvSpPr txBox="1"/>
          <p:nvPr/>
        </p:nvSpPr>
        <p:spPr>
          <a:xfrm>
            <a:off x="5071048" y="1657420"/>
            <a:ext cx="281332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b="0" i="0" u="none" strike="noStrike" cap="none">
                <a:solidFill>
                  <a:srgbClr val="FFFFFF"/>
                </a:solidFill>
                <a:latin typeface="Trebuchet MS"/>
                <a:ea typeface="Trebuchet MS"/>
                <a:cs typeface="Trebuchet MS"/>
                <a:sym typeface="Trebuchet MS"/>
              </a:rPr>
              <a:t>JUSTIFICACIÓN</a:t>
            </a:r>
            <a:endParaRPr sz="24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24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2300" b="0" i="0" u="none" strike="noStrike" cap="none">
              <a:solidFill>
                <a:srgbClr val="E7E5DD"/>
              </a:solidFill>
              <a:latin typeface="Trebuchet MS"/>
              <a:ea typeface="Trebuchet MS"/>
              <a:cs typeface="Trebuchet MS"/>
              <a:sym typeface="Trebuchet MS"/>
            </a:endParaRPr>
          </a:p>
        </p:txBody>
      </p:sp>
      <p:sp>
        <p:nvSpPr>
          <p:cNvPr id="167" name="Google Shape;167;p6"/>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02</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1"/>
        <p:cNvGrpSpPr/>
        <p:nvPr/>
      </p:nvGrpSpPr>
      <p:grpSpPr>
        <a:xfrm>
          <a:off x="0" y="0"/>
          <a:ext cx="0" cy="0"/>
          <a:chOff x="0" y="0"/>
          <a:chExt cx="0" cy="0"/>
        </a:xfrm>
      </p:grpSpPr>
      <p:sp>
        <p:nvSpPr>
          <p:cNvPr id="172" name="Google Shape;172;p7"/>
          <p:cNvSpPr txBox="1">
            <a:spLocks noGrp="1"/>
          </p:cNvSpPr>
          <p:nvPr>
            <p:ph type="sldNum" idx="12"/>
          </p:nvPr>
        </p:nvSpPr>
        <p:spPr>
          <a:xfrm>
            <a:off x="6457950" y="4767263"/>
            <a:ext cx="2057400" cy="27384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solidFill>
                  <a:srgbClr val="002664"/>
                </a:solidFill>
                <a:latin typeface="Trebuchet MS"/>
                <a:ea typeface="Trebuchet MS"/>
                <a:cs typeface="Trebuchet MS"/>
                <a:sym typeface="Trebuchet MS"/>
              </a:rPr>
              <a:t>7</a:t>
            </a:fld>
            <a:endParaRPr>
              <a:solidFill>
                <a:srgbClr val="002664"/>
              </a:solidFill>
              <a:latin typeface="Trebuchet MS"/>
              <a:ea typeface="Trebuchet MS"/>
              <a:cs typeface="Trebuchet MS"/>
              <a:sym typeface="Trebuchet MS"/>
            </a:endParaRPr>
          </a:p>
        </p:txBody>
      </p:sp>
      <p:sp>
        <p:nvSpPr>
          <p:cNvPr id="173" name="Google Shape;173;p7"/>
          <p:cNvSpPr txBox="1">
            <a:spLocks noGrp="1"/>
          </p:cNvSpPr>
          <p:nvPr>
            <p:ph type="title" idx="4294967295"/>
          </p:nvPr>
        </p:nvSpPr>
        <p:spPr>
          <a:xfrm>
            <a:off x="0" y="1001713"/>
            <a:ext cx="3592513" cy="754062"/>
          </a:xfrm>
          <a:prstGeom prst="rect">
            <a:avLst/>
          </a:prstGeom>
          <a:noFill/>
          <a:ln>
            <a:noFill/>
          </a:ln>
        </p:spPr>
        <p:txBody>
          <a:bodyPr spcFirstLastPara="1" wrap="square" lIns="0" tIns="63250" rIns="0" bIns="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400" b="1">
                <a:solidFill>
                  <a:srgbClr val="002664"/>
                </a:solidFill>
                <a:latin typeface="Trebuchet MS"/>
                <a:ea typeface="Trebuchet MS"/>
                <a:cs typeface="Trebuchet MS"/>
                <a:sym typeface="Trebuchet MS"/>
              </a:rPr>
              <a:t>L.S.E.</a:t>
            </a:r>
            <a:endParaRPr sz="24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500"/>
              <a:buFont typeface="Arial"/>
              <a:buNone/>
            </a:pPr>
            <a:endParaRPr sz="25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600"/>
              <a:buFont typeface="Calibri"/>
              <a:buNone/>
            </a:pPr>
            <a:endParaRPr sz="3000" b="1">
              <a:solidFill>
                <a:srgbClr val="C50B30"/>
              </a:solidFill>
              <a:latin typeface="Trebuchet MS"/>
              <a:ea typeface="Trebuchet MS"/>
              <a:cs typeface="Trebuchet MS"/>
              <a:sym typeface="Trebuchet MS"/>
            </a:endParaRPr>
          </a:p>
        </p:txBody>
      </p:sp>
      <p:sp>
        <p:nvSpPr>
          <p:cNvPr id="174" name="Google Shape;174;p7"/>
          <p:cNvSpPr txBox="1"/>
          <p:nvPr/>
        </p:nvSpPr>
        <p:spPr>
          <a:xfrm>
            <a:off x="2003355" y="577175"/>
            <a:ext cx="6448200" cy="235500"/>
          </a:xfrm>
          <a:prstGeom prst="rect">
            <a:avLst/>
          </a:prstGeom>
          <a:noFill/>
          <a:ln>
            <a:noFill/>
          </a:ln>
        </p:spPr>
        <p:txBody>
          <a:bodyPr spcFirstLastPara="1" wrap="square" lIns="0" tIns="5475" rIns="0" bIns="0" anchor="t" anchorCtr="0">
            <a:noAutofit/>
          </a:bodyPr>
          <a:lstStyle/>
          <a:p>
            <a:pPr marL="0" marR="0" lvl="0" indent="0" algn="l" rtl="0">
              <a:lnSpc>
                <a:spcPct val="112100"/>
              </a:lnSpc>
              <a:spcBef>
                <a:spcPts val="0"/>
              </a:spcBef>
              <a:spcAft>
                <a:spcPts val="0"/>
              </a:spcAft>
              <a:buClr>
                <a:srgbClr val="000000"/>
              </a:buClr>
              <a:buSzPts val="1600"/>
              <a:buFont typeface="Arial"/>
              <a:buNone/>
            </a:pPr>
            <a:r>
              <a:rPr lang="en-US" sz="1400" b="0" i="0" u="none" strike="noStrike" cap="none">
                <a:solidFill>
                  <a:srgbClr val="00B9E4"/>
                </a:solidFill>
                <a:latin typeface="Trebuchet MS"/>
                <a:ea typeface="Trebuchet MS"/>
                <a:cs typeface="Trebuchet MS"/>
                <a:sym typeface="Trebuchet MS"/>
              </a:rPr>
              <a:t>Contexto:</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Prevalencia de Problemas de Salud Mental: 1 de cada 4 personas experimentará problemas de salud mental en su vida.</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Impacto Global de la COVID-19: Aumento de pensamientos suicidas, especialmente entre adolescentes (14-18 años) en la Comunidad de Madrid.</a:t>
            </a: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6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600"/>
              <a:buFont typeface="Arial"/>
              <a:buNone/>
            </a:pPr>
            <a:r>
              <a:rPr lang="en-US" sz="1400" b="0" i="0" u="none" strike="noStrike" cap="none">
                <a:solidFill>
                  <a:srgbClr val="00B9E4"/>
                </a:solidFill>
                <a:latin typeface="Trebuchet MS"/>
                <a:ea typeface="Trebuchet MS"/>
                <a:cs typeface="Trebuchet MS"/>
                <a:sym typeface="Trebuchet MS"/>
              </a:rPr>
              <a:t>Datos Significativos:</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Estudio Post-Pandemia: Realizado por la Dirección General de Juventud sobre el impacto en la población joven.</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Aumento de Riesgos: Datos que revelan un incremento significativo de problemas de salud mental, particularmente en jóvenes vulnerables.</a:t>
            </a: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6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600"/>
              <a:buFont typeface="Arial"/>
              <a:buNone/>
            </a:pPr>
            <a:r>
              <a:rPr lang="en-US" sz="1400" b="0" i="0" u="none" strike="noStrike" cap="none">
                <a:solidFill>
                  <a:srgbClr val="00B9E4"/>
                </a:solidFill>
                <a:latin typeface="Trebuchet MS"/>
                <a:ea typeface="Trebuchet MS"/>
                <a:cs typeface="Trebuchet MS"/>
                <a:sym typeface="Trebuchet MS"/>
              </a:rPr>
              <a:t>Motivación para la Creación del Servicio:</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Reducción de Estigma: Compromiso en abordar el estigma asociado a la salud mental.</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Acceso Telemático: Creación de un Servicio de Asistencia psicológica accesible mediante llamada, WhatsApp y correo electrónico.</a:t>
            </a: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600"/>
              <a:buFont typeface="Arial"/>
              <a:buNone/>
            </a:pPr>
            <a:endParaRPr sz="1400" b="0" i="0" u="none" strike="noStrike" cap="none">
              <a:solidFill>
                <a:srgbClr val="00B9E4"/>
              </a:solidFill>
              <a:latin typeface="Trebuchet MS"/>
              <a:ea typeface="Trebuchet MS"/>
              <a:cs typeface="Trebuchet MS"/>
              <a:sym typeface="Trebuchet MS"/>
            </a:endParaRPr>
          </a:p>
        </p:txBody>
      </p:sp>
      <p:cxnSp>
        <p:nvCxnSpPr>
          <p:cNvPr id="175" name="Google Shape;175;p7"/>
          <p:cNvCxnSpPr/>
          <p:nvPr/>
        </p:nvCxnSpPr>
        <p:spPr>
          <a:xfrm>
            <a:off x="2003348" y="1944820"/>
            <a:ext cx="0" cy="1800300"/>
          </a:xfrm>
          <a:prstGeom prst="straightConnector1">
            <a:avLst/>
          </a:prstGeom>
          <a:noFill/>
          <a:ln w="9525" cap="flat" cmpd="sng">
            <a:solidFill>
              <a:srgbClr val="00B9E4"/>
            </a:solidFill>
            <a:prstDash val="solid"/>
            <a:round/>
            <a:headEnd type="none" w="sm" len="sm"/>
            <a:tailEnd type="none" w="sm" len="sm"/>
          </a:ln>
        </p:spPr>
      </p:cxnSp>
      <p:sp>
        <p:nvSpPr>
          <p:cNvPr id="176" name="Google Shape;176;p7"/>
          <p:cNvSpPr/>
          <p:nvPr/>
        </p:nvSpPr>
        <p:spPr>
          <a:xfrm>
            <a:off x="-28123" y="0"/>
            <a:ext cx="1791812"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C50B30"/>
              </a:solidFill>
              <a:latin typeface="Calibri"/>
              <a:ea typeface="Calibri"/>
              <a:cs typeface="Calibri"/>
              <a:sym typeface="Calibri"/>
            </a:endParaRPr>
          </a:p>
        </p:txBody>
      </p:sp>
      <p:sp>
        <p:nvSpPr>
          <p:cNvPr id="177" name="Google Shape;177;p7"/>
          <p:cNvSpPr/>
          <p:nvPr/>
        </p:nvSpPr>
        <p:spPr>
          <a:xfrm>
            <a:off x="3419872" y="1756114"/>
            <a:ext cx="5418283" cy="2334806"/>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endParaRPr sz="1500" b="0" i="0" u="none" strike="noStrike" cap="none">
              <a:solidFill>
                <a:srgbClr val="AF7B51"/>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1"/>
        <p:cNvGrpSpPr/>
        <p:nvPr/>
      </p:nvGrpSpPr>
      <p:grpSpPr>
        <a:xfrm>
          <a:off x="0" y="0"/>
          <a:ext cx="0" cy="0"/>
          <a:chOff x="0" y="0"/>
          <a:chExt cx="0" cy="0"/>
        </a:xfrm>
      </p:grpSpPr>
      <p:sp>
        <p:nvSpPr>
          <p:cNvPr id="182" name="Google Shape;182;g2b413e8490c_0_30"/>
          <p:cNvSpPr txBox="1">
            <a:spLocks noGrp="1"/>
          </p:cNvSpPr>
          <p:nvPr>
            <p:ph type="sldNum" idx="12"/>
          </p:nvPr>
        </p:nvSpPr>
        <p:spPr>
          <a:xfrm>
            <a:off x="6457950" y="4767263"/>
            <a:ext cx="20574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800"/>
              <a:buFont typeface="Arial"/>
              <a:buNone/>
            </a:pPr>
            <a:fld id="{00000000-1234-1234-1234-123412341234}" type="slidenum">
              <a:rPr lang="en-US">
                <a:solidFill>
                  <a:srgbClr val="002664"/>
                </a:solidFill>
                <a:latin typeface="Trebuchet MS"/>
                <a:ea typeface="Trebuchet MS"/>
                <a:cs typeface="Trebuchet MS"/>
                <a:sym typeface="Trebuchet MS"/>
              </a:rPr>
              <a:t>8</a:t>
            </a:fld>
            <a:endParaRPr>
              <a:solidFill>
                <a:srgbClr val="002664"/>
              </a:solidFill>
              <a:latin typeface="Trebuchet MS"/>
              <a:ea typeface="Trebuchet MS"/>
              <a:cs typeface="Trebuchet MS"/>
              <a:sym typeface="Trebuchet MS"/>
            </a:endParaRPr>
          </a:p>
        </p:txBody>
      </p:sp>
      <p:sp>
        <p:nvSpPr>
          <p:cNvPr id="183" name="Google Shape;183;g2b413e8490c_0_30"/>
          <p:cNvSpPr txBox="1">
            <a:spLocks noGrp="1"/>
          </p:cNvSpPr>
          <p:nvPr>
            <p:ph type="title" idx="4294967295"/>
          </p:nvPr>
        </p:nvSpPr>
        <p:spPr>
          <a:xfrm>
            <a:off x="0" y="1001713"/>
            <a:ext cx="3592500" cy="754200"/>
          </a:xfrm>
          <a:prstGeom prst="rect">
            <a:avLst/>
          </a:prstGeom>
          <a:noFill/>
          <a:ln>
            <a:noFill/>
          </a:ln>
        </p:spPr>
        <p:txBody>
          <a:bodyPr spcFirstLastPara="1" wrap="square" lIns="0" tIns="63250" rIns="0" bIns="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400" b="1">
                <a:solidFill>
                  <a:srgbClr val="002664"/>
                </a:solidFill>
                <a:latin typeface="Trebuchet MS"/>
                <a:ea typeface="Trebuchet MS"/>
                <a:cs typeface="Trebuchet MS"/>
                <a:sym typeface="Trebuchet MS"/>
              </a:rPr>
              <a:t>L.S.E.</a:t>
            </a:r>
            <a:endParaRPr sz="24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500"/>
              <a:buFont typeface="Arial"/>
              <a:buNone/>
            </a:pPr>
            <a:endParaRPr sz="2500" b="1">
              <a:solidFill>
                <a:srgbClr val="002664"/>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600"/>
              <a:buFont typeface="Calibri"/>
              <a:buNone/>
            </a:pPr>
            <a:endParaRPr sz="3000" b="1">
              <a:solidFill>
                <a:srgbClr val="C50B30"/>
              </a:solidFill>
              <a:latin typeface="Trebuchet MS"/>
              <a:ea typeface="Trebuchet MS"/>
              <a:cs typeface="Trebuchet MS"/>
              <a:sym typeface="Trebuchet MS"/>
            </a:endParaRPr>
          </a:p>
        </p:txBody>
      </p:sp>
      <p:sp>
        <p:nvSpPr>
          <p:cNvPr id="184" name="Google Shape;184;g2b413e8490c_0_30"/>
          <p:cNvSpPr txBox="1"/>
          <p:nvPr/>
        </p:nvSpPr>
        <p:spPr>
          <a:xfrm>
            <a:off x="2003355" y="577325"/>
            <a:ext cx="6448200" cy="235500"/>
          </a:xfrm>
          <a:prstGeom prst="rect">
            <a:avLst/>
          </a:prstGeom>
          <a:noFill/>
          <a:ln>
            <a:noFill/>
          </a:ln>
        </p:spPr>
        <p:txBody>
          <a:bodyPr spcFirstLastPara="1" wrap="square" lIns="0" tIns="5475" rIns="0" bIns="0" anchor="t" anchorCtr="0">
            <a:noAutofit/>
          </a:bodyPr>
          <a:lstStyle/>
          <a:p>
            <a:pPr marL="0" marR="0" lvl="0" indent="0" algn="l" rtl="0">
              <a:lnSpc>
                <a:spcPct val="112100"/>
              </a:lnSpc>
              <a:spcBef>
                <a:spcPts val="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Profesionales:</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Equipo Especializado: Formación de un equipo de psicólogos especializados en atención psicológica en crisis y emergencias.</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Protocolos Claros: Desarrollo de protocolos para intervenciones basadas en motivos de contacto.</a:t>
            </a: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1500"/>
              </a:spcBef>
              <a:spcAft>
                <a:spcPts val="0"/>
              </a:spcAft>
              <a:buClr>
                <a:srgbClr val="000000"/>
              </a:buClr>
              <a:buSzPts val="1400"/>
              <a:buFont typeface="Arial"/>
              <a:buNone/>
            </a:pPr>
            <a:endParaRPr sz="1400" b="0" i="0" u="none" strike="noStrike" cap="none">
              <a:solidFill>
                <a:srgbClr val="00B9E4"/>
              </a:solidFill>
              <a:latin typeface="Trebuchet MS"/>
              <a:ea typeface="Trebuchet MS"/>
              <a:cs typeface="Trebuchet MS"/>
              <a:sym typeface="Trebuchet MS"/>
            </a:endParaRPr>
          </a:p>
          <a:p>
            <a:pPr marL="0" marR="0" lvl="0" indent="0" algn="l" rtl="0">
              <a:lnSpc>
                <a:spcPct val="112100"/>
              </a:lnSpc>
              <a:spcBef>
                <a:spcPts val="0"/>
              </a:spcBef>
              <a:spcAft>
                <a:spcPts val="0"/>
              </a:spcAft>
              <a:buClr>
                <a:srgbClr val="000000"/>
              </a:buClr>
              <a:buSzPts val="1400"/>
              <a:buFont typeface="Arial"/>
              <a:buNone/>
            </a:pPr>
            <a:r>
              <a:rPr lang="en-US" sz="1400" b="0" i="0" u="none" strike="noStrike" cap="none">
                <a:solidFill>
                  <a:srgbClr val="00B9E4"/>
                </a:solidFill>
                <a:latin typeface="Trebuchet MS"/>
                <a:ea typeface="Trebuchet MS"/>
                <a:cs typeface="Trebuchet MS"/>
                <a:sym typeface="Trebuchet MS"/>
              </a:rPr>
              <a:t>Resultados Esperados:</a:t>
            </a:r>
            <a:endParaRPr sz="1400" b="0" i="0" u="none" strike="noStrike" cap="none">
              <a:solidFill>
                <a:srgbClr val="00B9E4"/>
              </a:solidFill>
              <a:latin typeface="Trebuchet MS"/>
              <a:ea typeface="Trebuchet MS"/>
              <a:cs typeface="Trebuchet MS"/>
              <a:sym typeface="Trebuchet MS"/>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Afrontamiento Post-Pandemia: Apoyo a jóvenes afectados por las consecuencias psicológicas de la COVID-19.</a:t>
            </a:r>
            <a:endParaRPr sz="1200" b="0" i="0" u="none" strike="noStrike" cap="none">
              <a:solidFill>
                <a:srgbClr val="374151"/>
              </a:solidFill>
              <a:latin typeface="Roboto"/>
              <a:ea typeface="Roboto"/>
              <a:cs typeface="Roboto"/>
              <a:sym typeface="Roboto"/>
            </a:endParaRPr>
          </a:p>
          <a:p>
            <a:pPr marL="457200" marR="0" lvl="0" indent="-304800" algn="l" rtl="0">
              <a:lnSpc>
                <a:spcPct val="115000"/>
              </a:lnSpc>
              <a:spcBef>
                <a:spcPts val="0"/>
              </a:spcBef>
              <a:spcAft>
                <a:spcPts val="0"/>
              </a:spcAft>
              <a:buClr>
                <a:srgbClr val="374151"/>
              </a:buClr>
              <a:buSzPts val="1200"/>
              <a:buFont typeface="Roboto"/>
              <a:buChar char="●"/>
            </a:pPr>
            <a:r>
              <a:rPr lang="en-US" sz="1200" b="0" i="0" u="none" strike="noStrike" cap="none">
                <a:solidFill>
                  <a:srgbClr val="374151"/>
                </a:solidFill>
                <a:latin typeface="Roboto"/>
                <a:ea typeface="Roboto"/>
                <a:cs typeface="Roboto"/>
                <a:sym typeface="Roboto"/>
              </a:rPr>
              <a:t>Prevención y Acceso Universal: Contribuir a la reducción de problemas de salud mental, especialmente entre adolescentes y adultos jóvenes. </a:t>
            </a:r>
            <a:endParaRPr sz="1200" b="0" i="0" u="none" strike="noStrike" cap="none">
              <a:solidFill>
                <a:srgbClr val="374151"/>
              </a:solidFill>
              <a:latin typeface="Roboto"/>
              <a:ea typeface="Roboto"/>
              <a:cs typeface="Roboto"/>
              <a:sym typeface="Roboto"/>
            </a:endParaRPr>
          </a:p>
          <a:p>
            <a:pPr marL="457200" marR="0" lvl="0" indent="0" algn="l" rtl="0">
              <a:lnSpc>
                <a:spcPct val="115000"/>
              </a:lnSpc>
              <a:spcBef>
                <a:spcPts val="1500"/>
              </a:spcBef>
              <a:spcAft>
                <a:spcPts val="0"/>
              </a:spcAft>
              <a:buClr>
                <a:srgbClr val="000000"/>
              </a:buClr>
              <a:buSzPts val="1200"/>
              <a:buFont typeface="Arial"/>
              <a:buNone/>
            </a:pPr>
            <a:endParaRPr sz="1200" b="0" i="0" u="none" strike="noStrike" cap="none">
              <a:solidFill>
                <a:srgbClr val="374151"/>
              </a:solidFill>
              <a:latin typeface="Roboto"/>
              <a:ea typeface="Roboto"/>
              <a:cs typeface="Roboto"/>
              <a:sym typeface="Roboto"/>
            </a:endParaRPr>
          </a:p>
          <a:p>
            <a:pPr marL="0" marR="0" lvl="0" indent="0" algn="l" rtl="0">
              <a:lnSpc>
                <a:spcPct val="112100"/>
              </a:lnSpc>
              <a:spcBef>
                <a:spcPts val="1500"/>
              </a:spcBef>
              <a:spcAft>
                <a:spcPts val="0"/>
              </a:spcAft>
              <a:buClr>
                <a:srgbClr val="000000"/>
              </a:buClr>
              <a:buSzPts val="1600"/>
              <a:buFont typeface="Arial"/>
              <a:buNone/>
            </a:pPr>
            <a:endParaRPr sz="1400" b="0" i="0" u="none" strike="noStrike" cap="none">
              <a:solidFill>
                <a:srgbClr val="00B9E4"/>
              </a:solidFill>
              <a:latin typeface="Trebuchet MS"/>
              <a:ea typeface="Trebuchet MS"/>
              <a:cs typeface="Trebuchet MS"/>
              <a:sym typeface="Trebuchet MS"/>
            </a:endParaRPr>
          </a:p>
        </p:txBody>
      </p:sp>
      <p:cxnSp>
        <p:nvCxnSpPr>
          <p:cNvPr id="185" name="Google Shape;185;g2b413e8490c_0_30"/>
          <p:cNvCxnSpPr/>
          <p:nvPr/>
        </p:nvCxnSpPr>
        <p:spPr>
          <a:xfrm>
            <a:off x="2003348" y="1944820"/>
            <a:ext cx="0" cy="1800300"/>
          </a:xfrm>
          <a:prstGeom prst="straightConnector1">
            <a:avLst/>
          </a:prstGeom>
          <a:noFill/>
          <a:ln w="9525" cap="flat" cmpd="sng">
            <a:solidFill>
              <a:srgbClr val="00B9E4"/>
            </a:solidFill>
            <a:prstDash val="solid"/>
            <a:round/>
            <a:headEnd type="none" w="sm" len="sm"/>
            <a:tailEnd type="none" w="sm" len="sm"/>
          </a:ln>
        </p:spPr>
      </p:cxnSp>
      <p:sp>
        <p:nvSpPr>
          <p:cNvPr id="186" name="Google Shape;186;g2b413e8490c_0_30"/>
          <p:cNvSpPr/>
          <p:nvPr/>
        </p:nvSpPr>
        <p:spPr>
          <a:xfrm>
            <a:off x="-28123" y="0"/>
            <a:ext cx="1809369"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C50B30"/>
              </a:solidFill>
              <a:latin typeface="Calibri"/>
              <a:ea typeface="Calibri"/>
              <a:cs typeface="Calibri"/>
              <a:sym typeface="Calibri"/>
            </a:endParaRPr>
          </a:p>
        </p:txBody>
      </p:sp>
      <p:sp>
        <p:nvSpPr>
          <p:cNvPr id="187" name="Google Shape;187;g2b413e8490c_0_30"/>
          <p:cNvSpPr/>
          <p:nvPr/>
        </p:nvSpPr>
        <p:spPr>
          <a:xfrm>
            <a:off x="3419872" y="1756114"/>
            <a:ext cx="5418300" cy="23349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endParaRPr sz="1500" b="0" i="0" u="none" strike="noStrike" cap="none">
              <a:solidFill>
                <a:srgbClr val="AF7B5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91"/>
        <p:cNvGrpSpPr/>
        <p:nvPr/>
      </p:nvGrpSpPr>
      <p:grpSpPr>
        <a:xfrm>
          <a:off x="0" y="0"/>
          <a:ext cx="0" cy="0"/>
          <a:chOff x="0" y="0"/>
          <a:chExt cx="0" cy="0"/>
        </a:xfrm>
      </p:grpSpPr>
      <p:sp>
        <p:nvSpPr>
          <p:cNvPr id="192" name="Google Shape;192;g2b413e8490c_0_64"/>
          <p:cNvSpPr txBox="1"/>
          <p:nvPr/>
        </p:nvSpPr>
        <p:spPr>
          <a:xfrm>
            <a:off x="8886825" y="4873824"/>
            <a:ext cx="47700" cy="98100"/>
          </a:xfrm>
          <a:prstGeom prst="rect">
            <a:avLst/>
          </a:prstGeom>
          <a:noFill/>
          <a:ln>
            <a:noFill/>
          </a:ln>
        </p:spPr>
        <p:txBody>
          <a:bodyPr spcFirstLastPara="1" wrap="square" lIns="0" tIns="0" rIns="0" bIns="0" anchor="t" anchorCtr="0">
            <a:noAutofit/>
          </a:bodyPr>
          <a:lstStyle/>
          <a:p>
            <a:pPr marL="0" marR="0" lvl="0" indent="0" algn="l" rtl="0">
              <a:lnSpc>
                <a:spcPct val="116071"/>
              </a:lnSpc>
              <a:spcBef>
                <a:spcPts val="0"/>
              </a:spcBef>
              <a:spcAft>
                <a:spcPts val="0"/>
              </a:spcAft>
              <a:buClr>
                <a:srgbClr val="000000"/>
              </a:buClr>
              <a:buSzPts val="600"/>
              <a:buFont typeface="Arial"/>
              <a:buNone/>
            </a:pPr>
            <a:r>
              <a:rPr lang="en-US" sz="600" b="0" i="0" u="none" strike="noStrike" cap="none">
                <a:solidFill>
                  <a:srgbClr val="C50B30"/>
                </a:solidFill>
                <a:latin typeface="NTR"/>
                <a:ea typeface="NTR"/>
                <a:cs typeface="NTR"/>
                <a:sym typeface="NTR"/>
              </a:rPr>
              <a:t>4</a:t>
            </a:r>
            <a:endParaRPr sz="600" b="0" i="0" u="none" strike="noStrike" cap="none">
              <a:solidFill>
                <a:schemeClr val="dk1"/>
              </a:solidFill>
              <a:latin typeface="NTR"/>
              <a:ea typeface="NTR"/>
              <a:cs typeface="NTR"/>
              <a:sym typeface="NTR"/>
            </a:endParaRPr>
          </a:p>
        </p:txBody>
      </p:sp>
      <p:sp>
        <p:nvSpPr>
          <p:cNvPr id="193" name="Google Shape;193;g2b413e8490c_0_64"/>
          <p:cNvSpPr/>
          <p:nvPr/>
        </p:nvSpPr>
        <p:spPr>
          <a:xfrm>
            <a:off x="0" y="0"/>
            <a:ext cx="9144000" cy="5143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94" name="Google Shape;194;g2b413e8490c_0_64"/>
          <p:cNvSpPr/>
          <p:nvPr/>
        </p:nvSpPr>
        <p:spPr>
          <a:xfrm>
            <a:off x="5795962" y="2819202"/>
            <a:ext cx="447600" cy="533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95" name="Google Shape;195;g2b413e8490c_0_64"/>
          <p:cNvSpPr/>
          <p:nvPr/>
        </p:nvSpPr>
        <p:spPr>
          <a:xfrm>
            <a:off x="0" y="0"/>
            <a:ext cx="9147366" cy="5145465"/>
          </a:xfrm>
          <a:custGeom>
            <a:avLst/>
            <a:gdLst/>
            <a:ahLst/>
            <a:cxnLst/>
            <a:rect l="l" t="t" r="r" b="b"/>
            <a:pathLst>
              <a:path w="20104100" h="11308715" extrusionOk="0">
                <a:moveTo>
                  <a:pt x="0" y="11308556"/>
                </a:moveTo>
                <a:lnTo>
                  <a:pt x="20104099" y="11308556"/>
                </a:lnTo>
                <a:lnTo>
                  <a:pt x="20104099" y="0"/>
                </a:lnTo>
                <a:lnTo>
                  <a:pt x="0" y="0"/>
                </a:lnTo>
                <a:lnTo>
                  <a:pt x="0" y="11308556"/>
                </a:lnTo>
                <a:close/>
              </a:path>
            </a:pathLst>
          </a:custGeom>
          <a:solidFill>
            <a:srgbClr val="00B9E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96" name="Google Shape;196;g2b413e8490c_0_64"/>
          <p:cNvSpPr txBox="1"/>
          <p:nvPr/>
        </p:nvSpPr>
        <p:spPr>
          <a:xfrm>
            <a:off x="4644008" y="1657420"/>
            <a:ext cx="3312300" cy="659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500"/>
              <a:buFont typeface="Arial"/>
              <a:buNone/>
            </a:pPr>
            <a:r>
              <a:rPr lang="en-US" sz="2400" b="0" i="0" u="none" strike="noStrike" cap="none">
                <a:solidFill>
                  <a:srgbClr val="FFFFFF"/>
                </a:solidFill>
                <a:latin typeface="Trebuchet MS"/>
                <a:ea typeface="Trebuchet MS"/>
                <a:cs typeface="Trebuchet MS"/>
                <a:sym typeface="Trebuchet MS"/>
              </a:rPr>
              <a:t>OBJETIVOS</a:t>
            </a:r>
            <a:endParaRPr sz="24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500"/>
              <a:buFont typeface="Arial"/>
              <a:buNone/>
            </a:pPr>
            <a:endParaRPr sz="2300" b="0" i="0" u="none" strike="noStrike" cap="none">
              <a:solidFill>
                <a:srgbClr val="E7E5DD"/>
              </a:solidFill>
              <a:latin typeface="Trebuchet MS"/>
              <a:ea typeface="Trebuchet MS"/>
              <a:cs typeface="Trebuchet MS"/>
              <a:sym typeface="Trebuchet MS"/>
            </a:endParaRPr>
          </a:p>
        </p:txBody>
      </p:sp>
      <p:sp>
        <p:nvSpPr>
          <p:cNvPr id="197" name="Google Shape;197;g2b413e8490c_0_64"/>
          <p:cNvSpPr txBox="1"/>
          <p:nvPr/>
        </p:nvSpPr>
        <p:spPr>
          <a:xfrm>
            <a:off x="-272707" y="578904"/>
            <a:ext cx="5343900" cy="5726400"/>
          </a:xfrm>
          <a:prstGeom prst="rect">
            <a:avLst/>
          </a:prstGeom>
          <a:noFill/>
          <a:ln>
            <a:noFill/>
          </a:ln>
        </p:spPr>
        <p:txBody>
          <a:bodyPr spcFirstLastPara="1" wrap="square" lIns="0" tIns="5475" rIns="0" bIns="0" anchor="t" anchorCtr="0">
            <a:noAutofit/>
          </a:bodyPr>
          <a:lstStyle/>
          <a:p>
            <a:pPr marL="0" marR="0" lvl="0" indent="0" algn="l" rtl="0">
              <a:lnSpc>
                <a:spcPct val="100000"/>
              </a:lnSpc>
              <a:spcBef>
                <a:spcPts val="0"/>
              </a:spcBef>
              <a:spcAft>
                <a:spcPts val="0"/>
              </a:spcAft>
              <a:buClr>
                <a:srgbClr val="000000"/>
              </a:buClr>
              <a:buSzPts val="37500"/>
              <a:buFont typeface="Arial"/>
              <a:buNone/>
            </a:pPr>
            <a:r>
              <a:rPr lang="en-US" sz="37500" b="0" i="0" u="none" strike="noStrike" cap="none">
                <a:solidFill>
                  <a:srgbClr val="002663"/>
                </a:solidFill>
                <a:latin typeface="Trebuchet MS"/>
                <a:ea typeface="Trebuchet MS"/>
                <a:cs typeface="Trebuchet MS"/>
                <a:sym typeface="Trebuchet MS"/>
              </a:rPr>
              <a:t>03</a:t>
            </a:r>
            <a:endParaRPr sz="375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2881</Words>
  <Application>Microsoft Office PowerPoint</Application>
  <PresentationFormat>Presentación en pantalla (16:9)</PresentationFormat>
  <Paragraphs>376</Paragraphs>
  <Slides>44</Slides>
  <Notes>44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Trebuchet MS</vt:lpstr>
      <vt:lpstr>Arial</vt:lpstr>
      <vt:lpstr>Calibri</vt:lpstr>
      <vt:lpstr>NTR</vt:lpstr>
      <vt:lpstr>Nunito</vt:lpstr>
      <vt:lpstr>Roboto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L.S.E.  </vt:lpstr>
      <vt:lpstr>L.S.E.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L.S.E.  </vt:lpstr>
      <vt:lpstr>L.S.E.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Dicenta Roda, Maria Luisa</dc:creator>
  <cp:lastModifiedBy>ALVAREZ MERLO, ARANCHA</cp:lastModifiedBy>
  <cp:revision>1</cp:revision>
  <dcterms:modified xsi:type="dcterms:W3CDTF">2024-04-08T07:01:09Z</dcterms:modified>
</cp:coreProperties>
</file>